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9" r:id="rId3"/>
    <p:sldId id="276" r:id="rId4"/>
    <p:sldId id="277" r:id="rId5"/>
    <p:sldId id="278" r:id="rId6"/>
    <p:sldId id="260" r:id="rId7"/>
    <p:sldId id="280" r:id="rId8"/>
    <p:sldId id="324" r:id="rId9"/>
    <p:sldId id="325" r:id="rId10"/>
    <p:sldId id="326" r:id="rId11"/>
    <p:sldId id="328" r:id="rId12"/>
    <p:sldId id="281" r:id="rId13"/>
    <p:sldId id="282" r:id="rId14"/>
    <p:sldId id="283" r:id="rId15"/>
    <p:sldId id="284" r:id="rId16"/>
    <p:sldId id="285" r:id="rId17"/>
    <p:sldId id="286" r:id="rId18"/>
    <p:sldId id="329" r:id="rId19"/>
    <p:sldId id="288" r:id="rId20"/>
    <p:sldId id="289" r:id="rId21"/>
    <p:sldId id="299" r:id="rId22"/>
    <p:sldId id="300" r:id="rId23"/>
    <p:sldId id="301" r:id="rId24"/>
    <p:sldId id="334" r:id="rId25"/>
    <p:sldId id="302" r:id="rId26"/>
    <p:sldId id="303" r:id="rId27"/>
    <p:sldId id="330" r:id="rId28"/>
    <p:sldId id="264" r:id="rId29"/>
    <p:sldId id="265" r:id="rId30"/>
    <p:sldId id="267" r:id="rId31"/>
    <p:sldId id="275" r:id="rId32"/>
    <p:sldId id="297" r:id="rId33"/>
    <p:sldId id="298" r:id="rId34"/>
    <p:sldId id="268" r:id="rId35"/>
    <p:sldId id="272" r:id="rId36"/>
    <p:sldId id="335" r:id="rId37"/>
    <p:sldId id="270" r:id="rId38"/>
    <p:sldId id="315" r:id="rId39"/>
    <p:sldId id="333" r:id="rId40"/>
    <p:sldId id="314" r:id="rId41"/>
    <p:sldId id="317" r:id="rId42"/>
    <p:sldId id="316" r:id="rId43"/>
    <p:sldId id="318" r:id="rId44"/>
    <p:sldId id="319" r:id="rId45"/>
    <p:sldId id="320" r:id="rId46"/>
    <p:sldId id="321" r:id="rId47"/>
    <p:sldId id="323" r:id="rId48"/>
    <p:sldId id="273" r:id="rId49"/>
    <p:sldId id="274" r:id="rId50"/>
    <p:sldId id="332" r:id="rId51"/>
    <p:sldId id="331" r:id="rId52"/>
  </p:sldIdLst>
  <p:sldSz cx="18288000" cy="10287000"/>
  <p:notesSz cx="10287000" cy="18288000"/>
  <p:embeddedFontLst>
    <p:embeddedFont>
      <p:font typeface="맑은 고딕" panose="020B0503020000020004" pitchFamily="34" charset="-127"/>
      <p:regular r:id="rId54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GyeonggiTitleOTF" panose="02020603020101020101" pitchFamily="18" charset="-127"/>
      <p:regular r:id="rId60"/>
      <p:bold r:id="rId61"/>
    </p:embeddedFont>
    <p:embeddedFont>
      <p:font typeface="GyeonggiTitleOTF Medium" panose="02020603020101020101" pitchFamily="18" charset="-127"/>
      <p:regular r:id="rId62"/>
    </p:embeddedFont>
    <p:embeddedFont>
      <p:font typeface="ONE Mobile OTF" pitchFamily="2" charset="-127"/>
      <p:regular r:id="rId63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1"/>
    <a:srgbClr val="FF0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7"/>
    <p:restoredTop sz="94676"/>
  </p:normalViewPr>
  <p:slideViewPr>
    <p:cSldViewPr>
      <p:cViewPr varScale="1">
        <p:scale>
          <a:sx n="76" d="100"/>
          <a:sy n="76" d="100"/>
        </p:scale>
        <p:origin x="4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CBDDD-A380-4E49-8318-CEC46D10AD24}" type="datetimeFigureOut">
              <a:rPr kumimoji="1" lang="ko-KR" altLang="en-US" smtClean="0"/>
              <a:t>2023. 1. 13.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91C47-2525-4D43-9FE0-620F6A063E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045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AAAC5D-13F2-3D43-879C-CD6061CD8E7B}"/>
              </a:ext>
            </a:extLst>
          </p:cNvPr>
          <p:cNvSpPr txBox="1"/>
          <p:nvPr/>
        </p:nvSpPr>
        <p:spPr>
          <a:xfrm>
            <a:off x="4037456" y="4000500"/>
            <a:ext cx="1021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>
                <a:solidFill>
                  <a:srgbClr val="404041"/>
                </a:solidFill>
                <a:latin typeface="GyeonggiTitleOTF" panose="02020603020101020101" pitchFamily="18" charset="-127"/>
                <a:ea typeface="GyeonggiTitleOTF" panose="02020603020101020101" pitchFamily="18" charset="-127"/>
              </a:rPr>
              <a:t>식중독 통계 데이터 분석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189D78-5725-5048-A767-59B442D37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5475283"/>
            <a:ext cx="1536700" cy="3721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5CB18C-3EA3-7F4F-979A-D9DD52F55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986583"/>
            <a:ext cx="31496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046965E-B0F8-5442-9640-1936D13D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1" y="1938224"/>
            <a:ext cx="7222142" cy="64008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641768-105E-2C4F-A83A-5A154004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022109"/>
            <a:ext cx="7620001" cy="624996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BC91A9-C14C-7E4E-B102-91C7AB98632C}"/>
              </a:ext>
            </a:extLst>
          </p:cNvPr>
          <p:cNvSpPr/>
          <p:nvPr/>
        </p:nvSpPr>
        <p:spPr>
          <a:xfrm>
            <a:off x="2506133" y="4462575"/>
            <a:ext cx="5181600" cy="1905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8391B-111F-F74C-9AF2-389C656AC73E}"/>
              </a:ext>
            </a:extLst>
          </p:cNvPr>
          <p:cNvSpPr txBox="1"/>
          <p:nvPr/>
        </p:nvSpPr>
        <p:spPr>
          <a:xfrm>
            <a:off x="6079067" y="403077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FFC000"/>
                </a:solidFill>
              </a:rPr>
              <a:t>카테고리별</a:t>
            </a:r>
            <a:r>
              <a:rPr kumimoji="1" lang="ko-KR" altLang="en-US" sz="1600" b="1" dirty="0">
                <a:solidFill>
                  <a:srgbClr val="FFC000"/>
                </a:solidFill>
              </a:rPr>
              <a:t> 통계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67C81B-765F-2644-8D4F-85FF5DAF1409}"/>
              </a:ext>
            </a:extLst>
          </p:cNvPr>
          <p:cNvSpPr/>
          <p:nvPr/>
        </p:nvSpPr>
        <p:spPr>
          <a:xfrm>
            <a:off x="8331200" y="6896742"/>
            <a:ext cx="541866" cy="372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E0AB4-6178-E340-B75D-8AD644F60E9F}"/>
              </a:ext>
            </a:extLst>
          </p:cNvPr>
          <p:cNvSpPr txBox="1"/>
          <p:nvPr/>
        </p:nvSpPr>
        <p:spPr>
          <a:xfrm>
            <a:off x="6634223" y="7634142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</a:rPr>
              <a:t>엑셀 파일로 저장하기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BFC72A-2708-C246-ADF6-C4D53F9D170B}"/>
              </a:ext>
            </a:extLst>
          </p:cNvPr>
          <p:cNvSpPr/>
          <p:nvPr/>
        </p:nvSpPr>
        <p:spPr>
          <a:xfrm>
            <a:off x="4182533" y="7524764"/>
            <a:ext cx="1981200" cy="5573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DFC30B-6F79-CD47-847F-37FA653FF89E}"/>
              </a:ext>
            </a:extLst>
          </p:cNvPr>
          <p:cNvSpPr txBox="1"/>
          <p:nvPr/>
        </p:nvSpPr>
        <p:spPr>
          <a:xfrm>
            <a:off x="1798645" y="7678653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원하는 연도 검색하기</a:t>
            </a: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E9FE6661-8DF6-BE4F-9507-69765598B51D}"/>
              </a:ext>
            </a:extLst>
          </p:cNvPr>
          <p:cNvCxnSpPr>
            <a:cxnSpLocks/>
            <a:stCxn id="13" idx="1"/>
            <a:endCxn id="12" idx="0"/>
          </p:cNvCxnSpPr>
          <p:nvPr/>
        </p:nvCxnSpPr>
        <p:spPr>
          <a:xfrm rot="10800000" flipV="1">
            <a:off x="5096933" y="4200051"/>
            <a:ext cx="982134" cy="262523"/>
          </a:xfrm>
          <a:prstGeom prst="bentConnector2">
            <a:avLst/>
          </a:prstGeom>
          <a:ln w="34925">
            <a:solidFill>
              <a:srgbClr val="FFC000"/>
            </a:solidFill>
            <a:prstDash val="sysDot"/>
            <a:headEnd type="none" w="lg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903974A3-C01C-044B-B128-DEC6BD4534BC}"/>
              </a:ext>
            </a:extLst>
          </p:cNvPr>
          <p:cNvCxnSpPr>
            <a:cxnSpLocks/>
            <a:stCxn id="17" idx="0"/>
            <a:endCxn id="16" idx="0"/>
          </p:cNvCxnSpPr>
          <p:nvPr/>
        </p:nvCxnSpPr>
        <p:spPr>
          <a:xfrm rot="5400000" flipH="1" flipV="1">
            <a:off x="3940020" y="6445540"/>
            <a:ext cx="153889" cy="2312338"/>
          </a:xfrm>
          <a:prstGeom prst="bentConnector3">
            <a:avLst>
              <a:gd name="adj1" fmla="val 347582"/>
            </a:avLst>
          </a:prstGeom>
          <a:ln w="28575">
            <a:solidFill>
              <a:srgbClr val="0070C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5871B02E-946C-1142-82C1-4C5DE235B677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5400000" flipH="1" flipV="1">
            <a:off x="7780553" y="6812562"/>
            <a:ext cx="737400" cy="905760"/>
          </a:xfrm>
          <a:prstGeom prst="bentConnector3">
            <a:avLst>
              <a:gd name="adj1" fmla="val 142483"/>
            </a:avLst>
          </a:prstGeom>
          <a:ln w="28575">
            <a:solidFill>
              <a:srgbClr val="FF000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7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B9FEDC-2A78-BC4D-9ECB-8CAEE6D88DFD}"/>
              </a:ext>
            </a:extLst>
          </p:cNvPr>
          <p:cNvSpPr txBox="1"/>
          <p:nvPr/>
        </p:nvSpPr>
        <p:spPr>
          <a:xfrm>
            <a:off x="2514279" y="4723125"/>
            <a:ext cx="13257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ONE Mobile OTF" pitchFamily="2" charset="-127"/>
                <a:ea typeface="ONE Mobile OTF" pitchFamily="2" charset="-127"/>
              </a:rPr>
              <a:t>균종이 바이러스종 보다 더 많은 식중독을 유발한다</a:t>
            </a:r>
            <a:r>
              <a:rPr kumimoji="1" lang="en-US" altLang="ko-KR" sz="4800" dirty="0">
                <a:latin typeface="ONE Mobile OTF" pitchFamily="2" charset="-127"/>
                <a:ea typeface="ONE Mobile OTF" pitchFamily="2" charset="-127"/>
              </a:rPr>
              <a:t>.</a:t>
            </a:r>
            <a:endParaRPr kumimoji="1" lang="en-US" altLang="ko-KR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32ECE-13F6-134D-97CB-FA03EBF4A6B9}"/>
              </a:ext>
            </a:extLst>
          </p:cNvPr>
          <p:cNvSpPr txBox="1"/>
          <p:nvPr/>
        </p:nvSpPr>
        <p:spPr>
          <a:xfrm>
            <a:off x="1095273" y="1028700"/>
            <a:ext cx="3321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원인 물질별</a:t>
            </a:r>
            <a:endParaRPr kumimoji="1" lang="en-US" altLang="ko-KR" sz="5400" dirty="0">
              <a:solidFill>
                <a:srgbClr val="40404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39B1AF-4268-8340-8D7F-F68C6BF34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6210300"/>
            <a:ext cx="4509741" cy="28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8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2E2CBF-6D6F-3846-AA4B-791A3FED4CFC}"/>
              </a:ext>
            </a:extLst>
          </p:cNvPr>
          <p:cNvSpPr txBox="1"/>
          <p:nvPr/>
        </p:nvSpPr>
        <p:spPr>
          <a:xfrm>
            <a:off x="1095273" y="1036717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전처리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3902DF-3990-D941-A4D1-51B3AFFE2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7773"/>
            <a:ext cx="5486400" cy="689992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9D2E07-3247-A34E-BBDD-203AD79D02A3}"/>
              </a:ext>
            </a:extLst>
          </p:cNvPr>
          <p:cNvSpPr/>
          <p:nvPr/>
        </p:nvSpPr>
        <p:spPr>
          <a:xfrm>
            <a:off x="6248400" y="2171700"/>
            <a:ext cx="40386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6DFC09-B83A-3146-A40A-DAE0A2023FFD}"/>
              </a:ext>
            </a:extLst>
          </p:cNvPr>
          <p:cNvSpPr/>
          <p:nvPr/>
        </p:nvSpPr>
        <p:spPr>
          <a:xfrm>
            <a:off x="7924800" y="3390900"/>
            <a:ext cx="19812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71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38B9491-ABA8-C84C-A6E3-5F2728E65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04" y="2335894"/>
            <a:ext cx="9096914" cy="766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7E3101-ED27-B446-AE55-4F0C8190C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10" y="4264864"/>
            <a:ext cx="9523163" cy="18103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80BEFE-D0B0-8345-9EB7-D9A18E201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39" y="6822975"/>
            <a:ext cx="8677646" cy="15610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8C251A-9758-2D42-80CF-CAEDFCA4FB3D}"/>
              </a:ext>
            </a:extLst>
          </p:cNvPr>
          <p:cNvSpPr/>
          <p:nvPr/>
        </p:nvSpPr>
        <p:spPr>
          <a:xfrm>
            <a:off x="11674388" y="2335894"/>
            <a:ext cx="1718733" cy="725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D0F143-1804-094D-8C0E-6129E4FAC52D}"/>
              </a:ext>
            </a:extLst>
          </p:cNvPr>
          <p:cNvSpPr/>
          <p:nvPr/>
        </p:nvSpPr>
        <p:spPr>
          <a:xfrm>
            <a:off x="10450329" y="4264864"/>
            <a:ext cx="3318933" cy="1687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0100E3-4A7D-514A-952E-92CC41142E82}"/>
              </a:ext>
            </a:extLst>
          </p:cNvPr>
          <p:cNvSpPr/>
          <p:nvPr/>
        </p:nvSpPr>
        <p:spPr>
          <a:xfrm>
            <a:off x="6562529" y="6749964"/>
            <a:ext cx="1659466" cy="1540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ADEE632-E9FC-8344-8EBC-21717BCF5793}"/>
              </a:ext>
            </a:extLst>
          </p:cNvPr>
          <p:cNvSpPr/>
          <p:nvPr/>
        </p:nvSpPr>
        <p:spPr>
          <a:xfrm>
            <a:off x="4120976" y="3922072"/>
            <a:ext cx="10058401" cy="233173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C1673EB-3C07-4947-A31C-069F0D7130D9}"/>
              </a:ext>
            </a:extLst>
          </p:cNvPr>
          <p:cNvSpPr/>
          <p:nvPr/>
        </p:nvSpPr>
        <p:spPr>
          <a:xfrm>
            <a:off x="4113655" y="6364928"/>
            <a:ext cx="10058401" cy="233173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8A9B2D2-84CB-9049-894A-8615997B536F}"/>
              </a:ext>
            </a:extLst>
          </p:cNvPr>
          <p:cNvSpPr/>
          <p:nvPr/>
        </p:nvSpPr>
        <p:spPr>
          <a:xfrm>
            <a:off x="4120976" y="1481257"/>
            <a:ext cx="10058401" cy="233173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7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54C88C-1A17-104E-8596-203B95E16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66" y="2999919"/>
            <a:ext cx="5827868" cy="44809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AF3F58-168E-8D43-9D0A-DC15CEA31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040" y="3607396"/>
            <a:ext cx="7063947" cy="9064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481677-C72A-C744-BFCA-D8DCACA902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41" b="27922"/>
          <a:stretch/>
        </p:blipFill>
        <p:spPr>
          <a:xfrm>
            <a:off x="8801761" y="6205728"/>
            <a:ext cx="6841067" cy="44091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6037F63-D042-F94A-83E5-74F7E42480E4}"/>
              </a:ext>
            </a:extLst>
          </p:cNvPr>
          <p:cNvSpPr/>
          <p:nvPr/>
        </p:nvSpPr>
        <p:spPr>
          <a:xfrm>
            <a:off x="1676400" y="2725811"/>
            <a:ext cx="6324600" cy="5029200"/>
          </a:xfrm>
          <a:prstGeom prst="roundRect">
            <a:avLst>
              <a:gd name="adj" fmla="val 892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42F32EA-68AA-A64E-8235-80A15D759093}"/>
              </a:ext>
            </a:extLst>
          </p:cNvPr>
          <p:cNvSpPr/>
          <p:nvPr/>
        </p:nvSpPr>
        <p:spPr>
          <a:xfrm>
            <a:off x="8610600" y="3268490"/>
            <a:ext cx="7223387" cy="14478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EF8F6F4-2A4B-9F46-A767-10D071130EB8}"/>
              </a:ext>
            </a:extLst>
          </p:cNvPr>
          <p:cNvSpPr/>
          <p:nvPr/>
        </p:nvSpPr>
        <p:spPr>
          <a:xfrm>
            <a:off x="8610600" y="5675614"/>
            <a:ext cx="7223387" cy="14478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696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F0F20A-CCF3-AE49-86A0-C347992F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98" y="2540000"/>
            <a:ext cx="7306569" cy="50292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1EA56D-2EB4-E342-9C7A-4447F1918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34" y="2552700"/>
            <a:ext cx="7304011" cy="50292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95F44-91FE-CE47-8792-034F45481401}"/>
              </a:ext>
            </a:extLst>
          </p:cNvPr>
          <p:cNvSpPr txBox="1"/>
          <p:nvPr/>
        </p:nvSpPr>
        <p:spPr>
          <a:xfrm>
            <a:off x="1095273" y="1002513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시각화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FDA66D-7E27-0E44-AEB1-A8983E5D033A}"/>
              </a:ext>
            </a:extLst>
          </p:cNvPr>
          <p:cNvSpPr/>
          <p:nvPr/>
        </p:nvSpPr>
        <p:spPr>
          <a:xfrm>
            <a:off x="9846733" y="3636433"/>
            <a:ext cx="397933" cy="376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ADCE3-9DCC-1D44-BFED-F64949767665}"/>
              </a:ext>
            </a:extLst>
          </p:cNvPr>
          <p:cNvSpPr txBox="1"/>
          <p:nvPr/>
        </p:nvSpPr>
        <p:spPr>
          <a:xfrm>
            <a:off x="4012925" y="7948448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바이러스 발생 건수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1FCF0-C632-F147-9D5F-EE04D7C37077}"/>
              </a:ext>
            </a:extLst>
          </p:cNvPr>
          <p:cNvSpPr txBox="1"/>
          <p:nvPr/>
        </p:nvSpPr>
        <p:spPr>
          <a:xfrm>
            <a:off x="12266193" y="7948448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바이러스 환자 수</a:t>
            </a:r>
          </a:p>
        </p:txBody>
      </p:sp>
    </p:spTree>
    <p:extLst>
      <p:ext uri="{BB962C8B-B14F-4D97-AF65-F5344CB8AC3E}">
        <p14:creationId xmlns:p14="http://schemas.microsoft.com/office/powerpoint/2010/main" val="3454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AEBD8C2-873A-C544-B640-94E44CB3D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53973"/>
            <a:ext cx="6553200" cy="597905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17C82-69EC-1F48-94D7-B2FBC4346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1" y="2152688"/>
            <a:ext cx="6553961" cy="59790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888416-76F7-844A-9B1D-A16D6C352607}"/>
              </a:ext>
            </a:extLst>
          </p:cNvPr>
          <p:cNvSpPr/>
          <p:nvPr/>
        </p:nvSpPr>
        <p:spPr>
          <a:xfrm>
            <a:off x="10363200" y="3314700"/>
            <a:ext cx="474133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7794CF-7354-B444-9768-51CFBFE1C077}"/>
              </a:ext>
            </a:extLst>
          </p:cNvPr>
          <p:cNvSpPr txBox="1"/>
          <p:nvPr/>
        </p:nvSpPr>
        <p:spPr>
          <a:xfrm>
            <a:off x="4147502" y="8414384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세균 감염 발생 건수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A9A09-93CC-E744-8A00-CB4211E2DE59}"/>
              </a:ext>
            </a:extLst>
          </p:cNvPr>
          <p:cNvSpPr txBox="1"/>
          <p:nvPr/>
        </p:nvSpPr>
        <p:spPr>
          <a:xfrm>
            <a:off x="12315539" y="841438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세균 감염 환자</a:t>
            </a:r>
          </a:p>
        </p:txBody>
      </p:sp>
    </p:spTree>
    <p:extLst>
      <p:ext uri="{BB962C8B-B14F-4D97-AF65-F5344CB8AC3E}">
        <p14:creationId xmlns:p14="http://schemas.microsoft.com/office/powerpoint/2010/main" val="2454636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E89956-3349-724F-B053-A646E11B0882}"/>
              </a:ext>
            </a:extLst>
          </p:cNvPr>
          <p:cNvSpPr txBox="1"/>
          <p:nvPr/>
        </p:nvSpPr>
        <p:spPr>
          <a:xfrm>
            <a:off x="3787327" y="7967862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기타 원인물질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(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환자 수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)</a:t>
            </a:r>
            <a:endParaRPr kumimoji="1" lang="ko-KR" altLang="en-US" dirty="0">
              <a:latin typeface="ONE Mobile OTF" pitchFamily="2" charset="-127"/>
              <a:ea typeface="ONE Mobile OTF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5814-4756-CE4D-AF9C-6645F48BD463}"/>
              </a:ext>
            </a:extLst>
          </p:cNvPr>
          <p:cNvSpPr txBox="1"/>
          <p:nvPr/>
        </p:nvSpPr>
        <p:spPr>
          <a:xfrm>
            <a:off x="12311692" y="796786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기타 원인물질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0ACA36-4DAB-6D4C-83B1-B5C79EE26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5"/>
          <a:stretch/>
        </p:blipFill>
        <p:spPr>
          <a:xfrm>
            <a:off x="1291408" y="2496761"/>
            <a:ext cx="7553758" cy="511126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12821-C96A-0248-BBA2-0F619B1BC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55"/>
          <a:stretch/>
        </p:blipFill>
        <p:spPr>
          <a:xfrm>
            <a:off x="9296400" y="2496761"/>
            <a:ext cx="7553759" cy="511126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63815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6ACB31-1E9D-DA4D-AC98-12DA079A0566}"/>
              </a:ext>
            </a:extLst>
          </p:cNvPr>
          <p:cNvSpPr txBox="1"/>
          <p:nvPr/>
        </p:nvSpPr>
        <p:spPr>
          <a:xfrm>
            <a:off x="1095273" y="1028700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시설별</a:t>
            </a:r>
            <a:endParaRPr kumimoji="1" lang="en-US" altLang="ko-KR" sz="5400" dirty="0">
              <a:solidFill>
                <a:srgbClr val="40404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B1622-7232-FD4E-9FEC-F6415E5616A2}"/>
              </a:ext>
            </a:extLst>
          </p:cNvPr>
          <p:cNvSpPr txBox="1"/>
          <p:nvPr/>
        </p:nvSpPr>
        <p:spPr>
          <a:xfrm>
            <a:off x="2229745" y="4728001"/>
            <a:ext cx="13826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ko-KR" altLang="en-US" sz="4800" dirty="0">
                <a:latin typeface="ONE Mobile OTF" pitchFamily="2" charset="-127"/>
                <a:ea typeface="ONE Mobile OTF" pitchFamily="2" charset="-127"/>
              </a:rPr>
              <a:t>사람 개개인의 식습관이 식중독에 영향을 미칠 것이다</a:t>
            </a:r>
            <a:r>
              <a:rPr kumimoji="1" lang="en-US" altLang="ko-KR" sz="4800" dirty="0">
                <a:latin typeface="ONE Mobile OTF" pitchFamily="2" charset="-127"/>
                <a:ea typeface="ONE Mobile OTF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5D381-9C41-2148-974B-AAF69C99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6236948"/>
            <a:ext cx="3213100" cy="290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4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D42DB23-6FA9-CB43-8F94-C7962E83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222" y="2594363"/>
            <a:ext cx="7489911" cy="5269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424768-B59C-6946-A90D-62C4CC298E13}"/>
              </a:ext>
            </a:extLst>
          </p:cNvPr>
          <p:cNvSpPr txBox="1"/>
          <p:nvPr/>
        </p:nvSpPr>
        <p:spPr>
          <a:xfrm>
            <a:off x="1095273" y="1085149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전처리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DECA98-8CC0-234A-8842-5A3C901CC9AB}"/>
              </a:ext>
            </a:extLst>
          </p:cNvPr>
          <p:cNvSpPr/>
          <p:nvPr/>
        </p:nvSpPr>
        <p:spPr>
          <a:xfrm>
            <a:off x="15951089" y="2722980"/>
            <a:ext cx="643467" cy="4754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74868-872B-F649-B2D9-7101B1E70C82}"/>
              </a:ext>
            </a:extLst>
          </p:cNvPr>
          <p:cNvSpPr txBox="1"/>
          <p:nvPr/>
        </p:nvSpPr>
        <p:spPr>
          <a:xfrm>
            <a:off x="13871409" y="7971103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손상된 연도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/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시설별 데이터</a:t>
            </a:r>
          </a:p>
        </p:txBody>
      </p:sp>
      <p:sp>
        <p:nvSpPr>
          <p:cNvPr id="16" name="위쪽 화살표[U] 15">
            <a:extLst>
              <a:ext uri="{FF2B5EF4-FFF2-40B4-BE49-F238E27FC236}">
                <a16:creationId xmlns:a16="http://schemas.microsoft.com/office/drawing/2014/main" id="{3E045505-E570-AD49-8ADF-50EFB05B4C99}"/>
              </a:ext>
            </a:extLst>
          </p:cNvPr>
          <p:cNvSpPr/>
          <p:nvPr/>
        </p:nvSpPr>
        <p:spPr>
          <a:xfrm>
            <a:off x="16120422" y="7614503"/>
            <a:ext cx="304800" cy="284396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6ED006-C8B3-A74C-8979-53082FABB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73" y="4008621"/>
            <a:ext cx="3307577" cy="4533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2EA116D-ED48-BC47-AAB1-8A758F9B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450" y="2742370"/>
            <a:ext cx="6784213" cy="7382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08C22F-E9CC-574E-8265-98E1527E5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140" y="4008621"/>
            <a:ext cx="3307577" cy="374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D81AD3-0B62-7A4B-95AB-2896A36AAE29}"/>
              </a:ext>
            </a:extLst>
          </p:cNvPr>
          <p:cNvSpPr/>
          <p:nvPr/>
        </p:nvSpPr>
        <p:spPr>
          <a:xfrm>
            <a:off x="1812050" y="4880363"/>
            <a:ext cx="1498600" cy="3136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34CAE6-1720-3640-939C-3E1EC84C8D86}"/>
              </a:ext>
            </a:extLst>
          </p:cNvPr>
          <p:cNvSpPr/>
          <p:nvPr/>
        </p:nvSpPr>
        <p:spPr>
          <a:xfrm>
            <a:off x="6003050" y="4194563"/>
            <a:ext cx="1591733" cy="3162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8216661C-F63A-B349-B160-DBED7246BEE5}"/>
              </a:ext>
            </a:extLst>
          </p:cNvPr>
          <p:cNvCxnSpPr/>
          <p:nvPr/>
        </p:nvCxnSpPr>
        <p:spPr>
          <a:xfrm>
            <a:off x="4453650" y="3102754"/>
            <a:ext cx="3733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C8777F37-378F-E742-911A-157C1BB8C930}"/>
              </a:ext>
            </a:extLst>
          </p:cNvPr>
          <p:cNvSpPr/>
          <p:nvPr/>
        </p:nvSpPr>
        <p:spPr>
          <a:xfrm>
            <a:off x="4619995" y="5692436"/>
            <a:ext cx="508000" cy="49230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4F5FC9-A197-2545-AABB-56B7D6E88833}"/>
              </a:ext>
            </a:extLst>
          </p:cNvPr>
          <p:cNvSpPr txBox="1"/>
          <p:nvPr/>
        </p:nvSpPr>
        <p:spPr>
          <a:xfrm>
            <a:off x="7199209" y="2105289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결측치 제거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F0671A00-D704-FD40-BF8D-B3778F1841DD}"/>
              </a:ext>
            </a:extLst>
          </p:cNvPr>
          <p:cNvSpPr/>
          <p:nvPr/>
        </p:nvSpPr>
        <p:spPr>
          <a:xfrm>
            <a:off x="1278650" y="2594363"/>
            <a:ext cx="7230533" cy="96943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3A2D9576-592D-FF4F-A499-DEE65C1E1DED}"/>
              </a:ext>
            </a:extLst>
          </p:cNvPr>
          <p:cNvCxnSpPr>
            <a:cxnSpLocks/>
            <a:stCxn id="36" idx="3"/>
            <a:endCxn id="28" idx="3"/>
          </p:cNvCxnSpPr>
          <p:nvPr/>
        </p:nvCxnSpPr>
        <p:spPr>
          <a:xfrm>
            <a:off x="8509183" y="3079080"/>
            <a:ext cx="143534" cy="2803341"/>
          </a:xfrm>
          <a:prstGeom prst="bentConnector3">
            <a:avLst>
              <a:gd name="adj1" fmla="val 35364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3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34650" y="3089886"/>
            <a:ext cx="13726622" cy="2505113"/>
            <a:chOff x="2232905" y="2969957"/>
            <a:chExt cx="13726622" cy="25051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2905" y="2969957"/>
              <a:ext cx="13726622" cy="25051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32710" y="3387005"/>
            <a:ext cx="1904762" cy="1904762"/>
            <a:chOff x="3530965" y="3267076"/>
            <a:chExt cx="1904762" cy="19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0965" y="3267076"/>
              <a:ext cx="1904762" cy="19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22780" y="3387005"/>
            <a:ext cx="1904762" cy="1904762"/>
            <a:chOff x="12821035" y="3267076"/>
            <a:chExt cx="1904762" cy="19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1035" y="3267076"/>
              <a:ext cx="1904762" cy="19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6090" y="3387005"/>
            <a:ext cx="1904762" cy="1904762"/>
            <a:chOff x="9724345" y="3267076"/>
            <a:chExt cx="1904762" cy="19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4345" y="3267076"/>
              <a:ext cx="1904762" cy="19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29400" y="3387005"/>
            <a:ext cx="1904762" cy="1904762"/>
            <a:chOff x="6627655" y="3267076"/>
            <a:chExt cx="1904762" cy="19047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7655" y="3267076"/>
              <a:ext cx="1904762" cy="1904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27559" y="3681854"/>
            <a:ext cx="1315063" cy="1315063"/>
            <a:chOff x="6922505" y="3561925"/>
            <a:chExt cx="1315063" cy="13150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2505" y="3561925"/>
              <a:ext cx="1315063" cy="1315063"/>
            </a:xfrm>
            <a:prstGeom prst="rect">
              <a:avLst/>
            </a:prstGeom>
          </p:spPr>
        </p:pic>
      </p:grpSp>
      <p:pic>
        <p:nvPicPr>
          <p:cNvPr id="36" name="Object 16">
            <a:extLst>
              <a:ext uri="{FF2B5EF4-FFF2-40B4-BE49-F238E27FC236}">
                <a16:creationId xmlns:a16="http://schemas.microsoft.com/office/drawing/2014/main" id="{FDA0EEED-9555-E342-A7AD-6F96F5EA2A9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0939" y="3681854"/>
            <a:ext cx="1315063" cy="13150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24249" y="3681854"/>
            <a:ext cx="1315063" cy="1315063"/>
            <a:chOff x="3825815" y="3561925"/>
            <a:chExt cx="1315063" cy="13150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5815" y="3561925"/>
              <a:ext cx="1315063" cy="1315063"/>
            </a:xfrm>
            <a:prstGeom prst="rect">
              <a:avLst/>
            </a:prstGeom>
          </p:spPr>
        </p:pic>
      </p:grpSp>
      <p:grpSp>
        <p:nvGrpSpPr>
          <p:cNvPr id="47" name="그룹 1011">
            <a:extLst>
              <a:ext uri="{FF2B5EF4-FFF2-40B4-BE49-F238E27FC236}">
                <a16:creationId xmlns:a16="http://schemas.microsoft.com/office/drawing/2014/main" id="{4A64C2E7-8869-954A-BC43-2375E493C0A6}"/>
              </a:ext>
            </a:extLst>
          </p:cNvPr>
          <p:cNvGrpSpPr/>
          <p:nvPr/>
        </p:nvGrpSpPr>
        <p:grpSpPr>
          <a:xfrm>
            <a:off x="13122972" y="3681854"/>
            <a:ext cx="1315063" cy="1315063"/>
            <a:chOff x="6922505" y="3561925"/>
            <a:chExt cx="1315063" cy="1315063"/>
          </a:xfrm>
        </p:grpSpPr>
        <p:pic>
          <p:nvPicPr>
            <p:cNvPr id="48" name="Object 34">
              <a:extLst>
                <a:ext uri="{FF2B5EF4-FFF2-40B4-BE49-F238E27FC236}">
                  <a16:creationId xmlns:a16="http://schemas.microsoft.com/office/drawing/2014/main" id="{8C4783EE-2499-4B46-8191-25FCF8AA1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2505" y="3561925"/>
              <a:ext cx="1315063" cy="131506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FDEE32-C4A2-DB4A-8416-BB8CD95AA86C}"/>
              </a:ext>
            </a:extLst>
          </p:cNvPr>
          <p:cNvSpPr txBox="1"/>
          <p:nvPr/>
        </p:nvSpPr>
        <p:spPr>
          <a:xfrm>
            <a:off x="6924249" y="1508289"/>
            <a:ext cx="3930884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2</a:t>
            </a:r>
            <a:r>
              <a:rPr kumimoji="1" lang="ko-KR" altLang="en-US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 조원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1A817-C9C1-6142-ACA0-5232C3C9312C}"/>
              </a:ext>
            </a:extLst>
          </p:cNvPr>
          <p:cNvSpPr txBox="1"/>
          <p:nvPr/>
        </p:nvSpPr>
        <p:spPr>
          <a:xfrm>
            <a:off x="3439773" y="5840626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NE Mobile OTF" pitchFamily="2" charset="-127"/>
                <a:ea typeface="ONE Mobile OTF" pitchFamily="2" charset="-127"/>
              </a:rPr>
              <a:t>조장 </a:t>
            </a:r>
            <a:r>
              <a:rPr kumimoji="1" lang="en-US" altLang="ko-KR" sz="2400" dirty="0"/>
              <a:t>•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NE Mobile OTF" pitchFamily="2" charset="-127"/>
                <a:ea typeface="ONE Mobile OTF" pitchFamily="2" charset="-127"/>
              </a:rPr>
              <a:t> 김정언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05FC8-C910-D048-B27F-7E664B2E1692}"/>
              </a:ext>
            </a:extLst>
          </p:cNvPr>
          <p:cNvSpPr txBox="1"/>
          <p:nvPr/>
        </p:nvSpPr>
        <p:spPr>
          <a:xfrm>
            <a:off x="6594971" y="584062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NE Mobile OTF" pitchFamily="2" charset="-127"/>
                <a:ea typeface="ONE Mobile OTF" pitchFamily="2" charset="-127"/>
              </a:rPr>
              <a:t>조원 </a:t>
            </a:r>
            <a:r>
              <a:rPr kumimoji="1" lang="en-US" altLang="ko-KR" sz="2400" dirty="0"/>
              <a:t>•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NE Mobile OTF" pitchFamily="2" charset="-127"/>
                <a:ea typeface="ONE Mobile OTF" pitchFamily="2" charset="-127"/>
              </a:rPr>
              <a:t> 조용채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2E182-50DE-2B47-958C-58D72828F71A}"/>
              </a:ext>
            </a:extLst>
          </p:cNvPr>
          <p:cNvSpPr txBox="1"/>
          <p:nvPr/>
        </p:nvSpPr>
        <p:spPr>
          <a:xfrm>
            <a:off x="9715706" y="5842417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NE Mobile OTF" pitchFamily="2" charset="-127"/>
                <a:ea typeface="ONE Mobile OTF" pitchFamily="2" charset="-127"/>
              </a:rPr>
              <a:t>조원 </a:t>
            </a:r>
            <a:r>
              <a:rPr kumimoji="1" lang="en-US" altLang="ko-KR" sz="2400" dirty="0"/>
              <a:t>•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NE Mobile OTF" pitchFamily="2" charset="-127"/>
                <a:ea typeface="ONE Mobile OTF" pitchFamily="2" charset="-127"/>
              </a:rPr>
              <a:t> 김상진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4EC73-54F1-F94D-A515-0FC3F96B4DEE}"/>
              </a:ext>
            </a:extLst>
          </p:cNvPr>
          <p:cNvSpPr txBox="1"/>
          <p:nvPr/>
        </p:nvSpPr>
        <p:spPr>
          <a:xfrm>
            <a:off x="12870904" y="5849943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NE Mobile OTF" pitchFamily="2" charset="-127"/>
                <a:ea typeface="ONE Mobile OTF" pitchFamily="2" charset="-127"/>
              </a:rPr>
              <a:t>조원 </a:t>
            </a:r>
            <a:r>
              <a:rPr kumimoji="1" lang="en-US" altLang="ko-KR" sz="2400" dirty="0"/>
              <a:t>•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NE Mobile OTF" pitchFamily="2" charset="-127"/>
                <a:ea typeface="ONE Mobile OTF" pitchFamily="2" charset="-127"/>
              </a:rPr>
              <a:t> 김수인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EDFE-9098-424C-8F8B-C437ECB50882}"/>
              </a:ext>
            </a:extLst>
          </p:cNvPr>
          <p:cNvSpPr txBox="1"/>
          <p:nvPr/>
        </p:nvSpPr>
        <p:spPr>
          <a:xfrm>
            <a:off x="3532710" y="6469099"/>
            <a:ext cx="2137124" cy="1902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시설별 데이터 분석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보고서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sz="1600" dirty="0">
                <a:latin typeface="ONE Mobile OTF" pitchFamily="2" charset="-127"/>
                <a:ea typeface="ONE Mobile OTF" pitchFamily="2" charset="-127"/>
              </a:rPr>
              <a:t>-</a:t>
            </a: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시설별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sz="1600" dirty="0">
                <a:latin typeface="ONE Mobile OTF" pitchFamily="2" charset="-127"/>
                <a:ea typeface="ONE Mobile OTF" pitchFamily="2" charset="-127"/>
              </a:rPr>
              <a:t>-</a:t>
            </a: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데이터 수집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프레젠테이션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99DB9-C6B5-6E48-8007-11BB682466A0}"/>
              </a:ext>
            </a:extLst>
          </p:cNvPr>
          <p:cNvSpPr txBox="1"/>
          <p:nvPr/>
        </p:nvSpPr>
        <p:spPr>
          <a:xfrm>
            <a:off x="6716799" y="6469099"/>
            <a:ext cx="1803699" cy="1533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지역별 데이터 분석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보고서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sz="1600" dirty="0">
                <a:latin typeface="ONE Mobile OTF" pitchFamily="2" charset="-127"/>
                <a:ea typeface="ONE Mobile OTF" pitchFamily="2" charset="-127"/>
              </a:rPr>
              <a:t>-</a:t>
            </a: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지역별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sz="1600" dirty="0">
                <a:latin typeface="ONE Mobile OTF" pitchFamily="2" charset="-127"/>
                <a:ea typeface="ONE Mobile OTF" pitchFamily="2" charset="-127"/>
              </a:rPr>
              <a:t>-</a:t>
            </a: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결론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0211D-5C1C-384E-A908-B0846874C2A4}"/>
              </a:ext>
            </a:extLst>
          </p:cNvPr>
          <p:cNvSpPr txBox="1"/>
          <p:nvPr/>
        </p:nvSpPr>
        <p:spPr>
          <a:xfrm>
            <a:off x="9787039" y="6469098"/>
            <a:ext cx="1803699" cy="1902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월별 데이터 분석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연도별 데이터 분석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보고서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sz="1600" dirty="0">
                <a:latin typeface="ONE Mobile OTF" pitchFamily="2" charset="-127"/>
                <a:ea typeface="ONE Mobile OTF" pitchFamily="2" charset="-127"/>
              </a:rPr>
              <a:t>-</a:t>
            </a: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월별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sz="1600" dirty="0">
                <a:latin typeface="ONE Mobile OTF" pitchFamily="2" charset="-127"/>
                <a:ea typeface="ONE Mobile OTF" pitchFamily="2" charset="-127"/>
              </a:rPr>
              <a:t>-</a:t>
            </a: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연도별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765B6-B997-9D4F-B01A-6276A942DFEF}"/>
              </a:ext>
            </a:extLst>
          </p:cNvPr>
          <p:cNvSpPr txBox="1"/>
          <p:nvPr/>
        </p:nvSpPr>
        <p:spPr>
          <a:xfrm>
            <a:off x="12822780" y="6469099"/>
            <a:ext cx="2182008" cy="1533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원인물질별 데이터 분석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보고서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sz="1600" dirty="0">
                <a:latin typeface="ONE Mobile OTF" pitchFamily="2" charset="-127"/>
                <a:ea typeface="ONE Mobile OTF" pitchFamily="2" charset="-127"/>
              </a:rPr>
              <a:t>-</a:t>
            </a: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서론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sz="1600" dirty="0">
                <a:latin typeface="ONE Mobile OTF" pitchFamily="2" charset="-127"/>
                <a:ea typeface="ONE Mobile OTF" pitchFamily="2" charset="-127"/>
              </a:rPr>
              <a:t>-</a:t>
            </a:r>
            <a:r>
              <a:rPr kumimoji="1" lang="ko-KR" altLang="en-US" sz="1600" dirty="0">
                <a:latin typeface="ONE Mobile OTF" pitchFamily="2" charset="-127"/>
                <a:ea typeface="ONE Mobile OTF" pitchFamily="2" charset="-127"/>
              </a:rPr>
              <a:t> 원인물질별</a:t>
            </a:r>
            <a:endParaRPr kumimoji="1" lang="en-US" altLang="ko-KR" sz="1600" dirty="0">
              <a:latin typeface="ONE Mobile OTF" pitchFamily="2" charset="-127"/>
              <a:ea typeface="ONE Mobile OTF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288885B-22BD-F648-90FB-5E443299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179" y="3304353"/>
            <a:ext cx="1231900" cy="5562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112F68-63BF-1547-9C57-D21F1FFE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160848"/>
            <a:ext cx="5969000" cy="48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B8B9F8-C516-C14C-814C-35CD263B6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1447404"/>
            <a:ext cx="5012594" cy="78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39AF42-34BD-1547-9E89-AC03E3E5B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435" y="3304353"/>
            <a:ext cx="1172837" cy="556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95D82-6714-BF46-BB90-B47ADE31E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9001" y="2688761"/>
            <a:ext cx="4766447" cy="44520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6FD20E-0B58-A641-AE4F-3AF85B1C93F2}"/>
              </a:ext>
            </a:extLst>
          </p:cNvPr>
          <p:cNvSpPr/>
          <p:nvPr/>
        </p:nvSpPr>
        <p:spPr>
          <a:xfrm>
            <a:off x="3162179" y="3304353"/>
            <a:ext cx="643467" cy="54315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DF83B-2CF8-2F43-80A7-86AEB04D0863}"/>
              </a:ext>
            </a:extLst>
          </p:cNvPr>
          <p:cNvSpPr/>
          <p:nvPr/>
        </p:nvSpPr>
        <p:spPr>
          <a:xfrm>
            <a:off x="6378853" y="3304353"/>
            <a:ext cx="474793" cy="54993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E7649B-DA31-ED4A-9066-A39490AA2C1A}"/>
              </a:ext>
            </a:extLst>
          </p:cNvPr>
          <p:cNvSpPr/>
          <p:nvPr/>
        </p:nvSpPr>
        <p:spPr>
          <a:xfrm>
            <a:off x="10894626" y="6777567"/>
            <a:ext cx="4768707" cy="1651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1A2E076-7BC8-4142-ACD1-C789DF1F1894}"/>
              </a:ext>
            </a:extLst>
          </p:cNvPr>
          <p:cNvCxnSpPr>
            <a:cxnSpLocks/>
            <a:stCxn id="4" idx="1"/>
            <a:endCxn id="16" idx="1"/>
          </p:cNvCxnSpPr>
          <p:nvPr/>
        </p:nvCxnSpPr>
        <p:spPr>
          <a:xfrm rot="10800000" flipH="1" flipV="1">
            <a:off x="10668000" y="1839803"/>
            <a:ext cx="226626" cy="5020313"/>
          </a:xfrm>
          <a:prstGeom prst="bentConnector3">
            <a:avLst>
              <a:gd name="adj1" fmla="val -100871"/>
            </a:avLst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8DB7413-2F3C-984C-9C16-CBA216983B3B}"/>
              </a:ext>
            </a:extLst>
          </p:cNvPr>
          <p:cNvSpPr/>
          <p:nvPr/>
        </p:nvSpPr>
        <p:spPr>
          <a:xfrm>
            <a:off x="2209800" y="2019924"/>
            <a:ext cx="5969000" cy="77606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DBFAA79-328A-D443-8520-534FEE3871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85" t="53049"/>
          <a:stretch/>
        </p:blipFill>
        <p:spPr>
          <a:xfrm>
            <a:off x="9753600" y="8412445"/>
            <a:ext cx="6642100" cy="3041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BD22A9B-7737-B44A-92F6-0F99C76225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64788" b="1"/>
          <a:stretch/>
        </p:blipFill>
        <p:spPr>
          <a:xfrm>
            <a:off x="9762067" y="7849338"/>
            <a:ext cx="3653549" cy="647700"/>
          </a:xfrm>
          <a:prstGeom prst="rect">
            <a:avLst/>
          </a:prstGeom>
        </p:spPr>
      </p:pic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2F7DF0A-D1FD-7E4B-82A7-591F451059B7}"/>
              </a:ext>
            </a:extLst>
          </p:cNvPr>
          <p:cNvCxnSpPr/>
          <p:nvPr/>
        </p:nvCxnSpPr>
        <p:spPr>
          <a:xfrm>
            <a:off x="10820400" y="8463245"/>
            <a:ext cx="24384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6B2D769-F00B-E44F-BF92-0CA1FA4C773C}"/>
              </a:ext>
            </a:extLst>
          </p:cNvPr>
          <p:cNvSpPr/>
          <p:nvPr/>
        </p:nvSpPr>
        <p:spPr>
          <a:xfrm>
            <a:off x="9601200" y="7640759"/>
            <a:ext cx="6874933" cy="1339614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F4DD85E2-5F85-1D41-B350-638A5A4B389F}"/>
              </a:ext>
            </a:extLst>
          </p:cNvPr>
          <p:cNvCxnSpPr>
            <a:cxnSpLocks/>
          </p:cNvCxnSpPr>
          <p:nvPr/>
        </p:nvCxnSpPr>
        <p:spPr>
          <a:xfrm flipV="1">
            <a:off x="11616267" y="8699611"/>
            <a:ext cx="2514600" cy="19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97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ADE649-E1C9-8A4F-87FD-E6816E22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48" y="3860051"/>
            <a:ext cx="5336677" cy="493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7C16BD-4CC1-D54F-A43F-F0E3E7E68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548" y="4950842"/>
            <a:ext cx="5336677" cy="457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4B8D92-6A39-5342-A4C8-5CBE662F6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924" y="6126730"/>
            <a:ext cx="5304301" cy="46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7C6E1-3F64-7346-9790-4F3BF2FE3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1767772"/>
            <a:ext cx="3898900" cy="7175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7E98CD-E1BF-3D49-9E03-50193EE7D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2500" y="1742372"/>
            <a:ext cx="4381500" cy="720090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A11F6C3-5C4A-2F42-B2B5-8F9182AE80E1}"/>
              </a:ext>
            </a:extLst>
          </p:cNvPr>
          <p:cNvSpPr/>
          <p:nvPr/>
        </p:nvSpPr>
        <p:spPr>
          <a:xfrm>
            <a:off x="1295400" y="2857501"/>
            <a:ext cx="6070600" cy="4800600"/>
          </a:xfrm>
          <a:prstGeom prst="roundRect">
            <a:avLst>
              <a:gd name="adj" fmla="val 1086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31BA3-A147-8643-A6BF-346327AB163F}"/>
              </a:ext>
            </a:extLst>
          </p:cNvPr>
          <p:cNvSpPr txBox="1"/>
          <p:nvPr/>
        </p:nvSpPr>
        <p:spPr>
          <a:xfrm>
            <a:off x="12927693" y="1222716"/>
            <a:ext cx="383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환자수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+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발생건수 에서 분할된 데이터</a:t>
            </a:r>
          </a:p>
        </p:txBody>
      </p:sp>
    </p:spTree>
    <p:extLst>
      <p:ext uri="{BB962C8B-B14F-4D97-AF65-F5344CB8AC3E}">
        <p14:creationId xmlns:p14="http://schemas.microsoft.com/office/powerpoint/2010/main" val="861275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D5EFC32-0745-F742-8580-47AD7340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62" y="2782813"/>
            <a:ext cx="5854932" cy="6307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96353A-A256-CB46-831A-69389FF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62" y="3777747"/>
            <a:ext cx="5966653" cy="5764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9B0766-C6FC-3349-90F2-32066044B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4533" y="2552903"/>
            <a:ext cx="4442118" cy="223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C2156D-9ED0-494D-9598-D7957AF21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7610" y="5968594"/>
            <a:ext cx="7133155" cy="19144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7EFB6D-3486-E448-9F0B-E867E55CB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9866" y="6115857"/>
            <a:ext cx="4491451" cy="1533666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B66885B-590D-1243-95CB-B1501A73B1BA}"/>
              </a:ext>
            </a:extLst>
          </p:cNvPr>
          <p:cNvCxnSpPr/>
          <p:nvPr/>
        </p:nvCxnSpPr>
        <p:spPr>
          <a:xfrm>
            <a:off x="7001934" y="4316050"/>
            <a:ext cx="15413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10E57AB-BB98-D442-AAD9-6E08D206E7D5}"/>
              </a:ext>
            </a:extLst>
          </p:cNvPr>
          <p:cNvCxnSpPr/>
          <p:nvPr/>
        </p:nvCxnSpPr>
        <p:spPr>
          <a:xfrm>
            <a:off x="7133106" y="7749521"/>
            <a:ext cx="18775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E4B428A-0642-4242-9D6E-66E6FDB8E6E3}"/>
              </a:ext>
            </a:extLst>
          </p:cNvPr>
          <p:cNvSpPr/>
          <p:nvPr/>
        </p:nvSpPr>
        <p:spPr>
          <a:xfrm>
            <a:off x="2362200" y="2492036"/>
            <a:ext cx="6486101" cy="235373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E81C3F8B-D8B8-5D42-A53F-08E5AEB0AC2A}"/>
              </a:ext>
            </a:extLst>
          </p:cNvPr>
          <p:cNvSpPr/>
          <p:nvPr/>
        </p:nvSpPr>
        <p:spPr>
          <a:xfrm>
            <a:off x="9706617" y="3289791"/>
            <a:ext cx="609600" cy="66310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19AB41C-8663-F347-8834-A46704CBB8EB}"/>
              </a:ext>
            </a:extLst>
          </p:cNvPr>
          <p:cNvSpPr/>
          <p:nvPr/>
        </p:nvSpPr>
        <p:spPr>
          <a:xfrm>
            <a:off x="1828800" y="5639871"/>
            <a:ext cx="7670800" cy="250506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6B105BDC-BCC6-4442-9064-CBAB269E0714}"/>
              </a:ext>
            </a:extLst>
          </p:cNvPr>
          <p:cNvSpPr/>
          <p:nvPr/>
        </p:nvSpPr>
        <p:spPr>
          <a:xfrm>
            <a:off x="10011417" y="6560848"/>
            <a:ext cx="609600" cy="66310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5833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42649A-8C99-1A42-8391-E209A302580E}"/>
              </a:ext>
            </a:extLst>
          </p:cNvPr>
          <p:cNvSpPr txBox="1"/>
          <p:nvPr/>
        </p:nvSpPr>
        <p:spPr>
          <a:xfrm>
            <a:off x="1095272" y="1034565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시각화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0C6B805-C357-3645-8833-87DFE21A1C5D}"/>
              </a:ext>
            </a:extLst>
          </p:cNvPr>
          <p:cNvSpPr/>
          <p:nvPr/>
        </p:nvSpPr>
        <p:spPr>
          <a:xfrm>
            <a:off x="1152242" y="2753140"/>
            <a:ext cx="5457928" cy="4821767"/>
          </a:xfrm>
          <a:prstGeom prst="roundRect">
            <a:avLst>
              <a:gd name="adj" fmla="val 816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68060-1408-2A43-94D8-E108452B830E}"/>
              </a:ext>
            </a:extLst>
          </p:cNvPr>
          <p:cNvSpPr txBox="1"/>
          <p:nvPr/>
        </p:nvSpPr>
        <p:spPr>
          <a:xfrm>
            <a:off x="10211241" y="8054166"/>
            <a:ext cx="397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2002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~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2022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시설별 식중독 발생 건수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6B31F0-8892-2840-80F8-C5F66EE8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6" y="2480963"/>
            <a:ext cx="9753600" cy="53250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CF6321-0506-FD4E-93F4-DEC2006D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370" y="3399348"/>
            <a:ext cx="5010033" cy="38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28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74F4DD-2CF2-B241-B397-3B114F7D3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7" y="2458771"/>
            <a:ext cx="5111469" cy="56845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E2272B-C394-5C45-B900-BCD668AF4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466" y="2541780"/>
            <a:ext cx="9753600" cy="5325073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0C6B805-C357-3645-8833-87DFE21A1C5D}"/>
              </a:ext>
            </a:extLst>
          </p:cNvPr>
          <p:cNvSpPr/>
          <p:nvPr/>
        </p:nvSpPr>
        <p:spPr>
          <a:xfrm>
            <a:off x="1095272" y="2206226"/>
            <a:ext cx="5345463" cy="6137674"/>
          </a:xfrm>
          <a:prstGeom prst="roundRect">
            <a:avLst>
              <a:gd name="adj" fmla="val 816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68060-1408-2A43-94D8-E108452B830E}"/>
              </a:ext>
            </a:extLst>
          </p:cNvPr>
          <p:cNvSpPr txBox="1"/>
          <p:nvPr/>
        </p:nvSpPr>
        <p:spPr>
          <a:xfrm>
            <a:off x="10287000" y="8097274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2002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~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2022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시설별 식중독 환자 수</a:t>
            </a:r>
          </a:p>
        </p:txBody>
      </p:sp>
    </p:spTree>
    <p:extLst>
      <p:ext uri="{BB962C8B-B14F-4D97-AF65-F5344CB8AC3E}">
        <p14:creationId xmlns:p14="http://schemas.microsoft.com/office/powerpoint/2010/main" val="2443099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F0CB20E-D406-0A45-895E-18E1C755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9" y="2095500"/>
            <a:ext cx="4363014" cy="47242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F10511-506D-E043-924B-B334A98D8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79" y="6688005"/>
            <a:ext cx="4363014" cy="20029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264262-D6A8-454D-8C9D-F59695557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2556611"/>
            <a:ext cx="9948121" cy="5406289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5BEA1D4-6286-6547-BB91-31D36EC633CD}"/>
              </a:ext>
            </a:extLst>
          </p:cNvPr>
          <p:cNvSpPr/>
          <p:nvPr/>
        </p:nvSpPr>
        <p:spPr>
          <a:xfrm>
            <a:off x="1371600" y="1943100"/>
            <a:ext cx="4800600" cy="6934200"/>
          </a:xfrm>
          <a:prstGeom prst="roundRect">
            <a:avLst>
              <a:gd name="adj" fmla="val 8554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4CBE7F-1A49-3640-8AB3-5DB5B17046D7}"/>
              </a:ext>
            </a:extLst>
          </p:cNvPr>
          <p:cNvSpPr/>
          <p:nvPr/>
        </p:nvSpPr>
        <p:spPr>
          <a:xfrm>
            <a:off x="1634279" y="6688005"/>
            <a:ext cx="4326254" cy="2032662"/>
          </a:xfrm>
          <a:prstGeom prst="rect">
            <a:avLst/>
          </a:prstGeom>
          <a:noFill/>
          <a:ln>
            <a:solidFill>
              <a:srgbClr val="FF0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7698D-61C5-8748-8794-6ABE3DB788AA}"/>
              </a:ext>
            </a:extLst>
          </p:cNvPr>
          <p:cNvSpPr/>
          <p:nvPr/>
        </p:nvSpPr>
        <p:spPr>
          <a:xfrm>
            <a:off x="15053733" y="6688667"/>
            <a:ext cx="1253067" cy="359833"/>
          </a:xfrm>
          <a:prstGeom prst="rect">
            <a:avLst/>
          </a:prstGeom>
          <a:noFill/>
          <a:ln w="28575">
            <a:solidFill>
              <a:srgbClr val="FF0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C4E22-74FA-6B47-AE50-FD27DC88A7BD}"/>
              </a:ext>
            </a:extLst>
          </p:cNvPr>
          <p:cNvSpPr txBox="1"/>
          <p:nvPr/>
        </p:nvSpPr>
        <p:spPr>
          <a:xfrm>
            <a:off x="9753600" y="8141065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404041"/>
                </a:solidFill>
                <a:latin typeface="ONE Mobile OTF" pitchFamily="2" charset="-127"/>
                <a:ea typeface="ONE Mobile OTF" pitchFamily="2" charset="-127"/>
              </a:rPr>
              <a:t>COVID-19 </a:t>
            </a:r>
            <a:r>
              <a:rPr kumimoji="1" lang="ko-KR" altLang="en-US" dirty="0">
                <a:solidFill>
                  <a:srgbClr val="404041"/>
                </a:solidFill>
                <a:latin typeface="ONE Mobile OTF" pitchFamily="2" charset="-127"/>
                <a:ea typeface="ONE Mobile OTF" pitchFamily="2" charset="-127"/>
              </a:rPr>
              <a:t>발생 이후 식중독 환자수 추이</a:t>
            </a:r>
          </a:p>
        </p:txBody>
      </p:sp>
    </p:spTree>
    <p:extLst>
      <p:ext uri="{BB962C8B-B14F-4D97-AF65-F5344CB8AC3E}">
        <p14:creationId xmlns:p14="http://schemas.microsoft.com/office/powerpoint/2010/main" val="479266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35AA862-56B4-2A41-AA31-F1794C0F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55" y="2793358"/>
            <a:ext cx="7848600" cy="46990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1FBA54-3237-A34E-A976-ABE63C58A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456" y="2793357"/>
            <a:ext cx="7848600" cy="46990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054CD-6F94-0E42-9BB3-B2C1096CC7E8}"/>
              </a:ext>
            </a:extLst>
          </p:cNvPr>
          <p:cNvSpPr txBox="1"/>
          <p:nvPr/>
        </p:nvSpPr>
        <p:spPr>
          <a:xfrm>
            <a:off x="2777489" y="7834215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18~20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년도 학생들의 식사 전 손 씻기 데이터 통계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C7CBA46-0BAE-F44B-854D-EF9299653431}"/>
              </a:ext>
            </a:extLst>
          </p:cNvPr>
          <p:cNvSpPr/>
          <p:nvPr/>
        </p:nvSpPr>
        <p:spPr>
          <a:xfrm>
            <a:off x="7772400" y="3238500"/>
            <a:ext cx="457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6F2755-1443-0646-A9F0-B221506E3012}"/>
              </a:ext>
            </a:extLst>
          </p:cNvPr>
          <p:cNvSpPr/>
          <p:nvPr/>
        </p:nvSpPr>
        <p:spPr>
          <a:xfrm>
            <a:off x="15925800" y="3048195"/>
            <a:ext cx="381000" cy="22094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D7FF1-4B08-114C-A3E0-29B6BDE0B77F}"/>
              </a:ext>
            </a:extLst>
          </p:cNvPr>
          <p:cNvSpPr txBox="1"/>
          <p:nvPr/>
        </p:nvSpPr>
        <p:spPr>
          <a:xfrm>
            <a:off x="10536102" y="7834215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18~20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년도 학생들의 화장실 이용 후 손 씻기 통계</a:t>
            </a:r>
          </a:p>
        </p:txBody>
      </p:sp>
    </p:spTree>
    <p:extLst>
      <p:ext uri="{BB962C8B-B14F-4D97-AF65-F5344CB8AC3E}">
        <p14:creationId xmlns:p14="http://schemas.microsoft.com/office/powerpoint/2010/main" val="72565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DD3B7A-3F40-A94A-9F4F-054B539F3ACC}"/>
              </a:ext>
            </a:extLst>
          </p:cNvPr>
          <p:cNvSpPr txBox="1"/>
          <p:nvPr/>
        </p:nvSpPr>
        <p:spPr>
          <a:xfrm>
            <a:off x="1095273" y="952500"/>
            <a:ext cx="3914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월별 </a:t>
            </a:r>
            <a:r>
              <a:rPr kumimoji="1" lang="en-US" altLang="ko-KR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kumimoji="1" lang="ko-KR" altLang="en-US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연도별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B7B73-48C5-A94D-BDFD-BB4C5F9ADC99}"/>
              </a:ext>
            </a:extLst>
          </p:cNvPr>
          <p:cNvSpPr txBox="1"/>
          <p:nvPr/>
        </p:nvSpPr>
        <p:spPr>
          <a:xfrm>
            <a:off x="1053141" y="4358670"/>
            <a:ext cx="16179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atin typeface="ONE Mobile OTF" pitchFamily="2" charset="-127"/>
                <a:ea typeface="ONE Mobile OTF" pitchFamily="2" charset="-127"/>
              </a:rPr>
              <a:t>연도별 </a:t>
            </a:r>
            <a:r>
              <a:rPr kumimoji="1" lang="en-US" altLang="ko-KR" sz="4800" dirty="0">
                <a:latin typeface="ONE Mobile OTF" pitchFamily="2" charset="-127"/>
                <a:ea typeface="ONE Mobile OTF" pitchFamily="2" charset="-127"/>
              </a:rPr>
              <a:t>GDP(</a:t>
            </a:r>
            <a:r>
              <a:rPr kumimoji="1" lang="ko-KR" altLang="en-US" sz="4800" dirty="0">
                <a:latin typeface="ONE Mobile OTF" pitchFamily="2" charset="-127"/>
                <a:ea typeface="ONE Mobile OTF" pitchFamily="2" charset="-127"/>
              </a:rPr>
              <a:t>국내총생산</a:t>
            </a:r>
            <a:r>
              <a:rPr kumimoji="1" lang="en-US" altLang="ko-KR" sz="4800" dirty="0">
                <a:latin typeface="ONE Mobile OTF" pitchFamily="2" charset="-127"/>
                <a:ea typeface="ONE Mobile OTF" pitchFamily="2" charset="-127"/>
              </a:rPr>
              <a:t>)</a:t>
            </a:r>
            <a:r>
              <a:rPr kumimoji="1" lang="ko-KR" altLang="en-US" sz="4800" dirty="0">
                <a:latin typeface="ONE Mobile OTF" pitchFamily="2" charset="-127"/>
                <a:ea typeface="ONE Mobile OTF" pitchFamily="2" charset="-127"/>
              </a:rPr>
              <a:t>가 식중독 발병에 영향을 미칠 것이다</a:t>
            </a:r>
            <a:r>
              <a:rPr kumimoji="1" lang="en-US" altLang="ko-KR" sz="4800" dirty="0">
                <a:latin typeface="ONE Mobile OTF" pitchFamily="2" charset="-127"/>
                <a:ea typeface="ONE Mobile OTF" pitchFamily="2" charset="-127"/>
              </a:rPr>
              <a:t>.</a:t>
            </a:r>
          </a:p>
          <a:p>
            <a:pPr algn="ctr"/>
            <a:r>
              <a:rPr kumimoji="1" lang="ko-KR" altLang="en-US" sz="4800" dirty="0">
                <a:latin typeface="ONE Mobile OTF" pitchFamily="2" charset="-127"/>
                <a:ea typeface="ONE Mobile OTF" pitchFamily="2" charset="-127"/>
              </a:rPr>
              <a:t>월별 제철 음식이 식중독 발병  영향을 미칠 것이다</a:t>
            </a:r>
            <a:r>
              <a:rPr kumimoji="1" lang="en-US" altLang="ko-KR" sz="4800" dirty="0">
                <a:latin typeface="ONE Mobile OTF" pitchFamily="2" charset="-127"/>
                <a:ea typeface="ONE Mobile OTF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8E294D-603A-834D-911B-1949CC68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285" y="6667500"/>
            <a:ext cx="4278755" cy="24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6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D58503-F475-A447-91D3-A58FC2E0E476}"/>
              </a:ext>
            </a:extLst>
          </p:cNvPr>
          <p:cNvSpPr txBox="1"/>
          <p:nvPr/>
        </p:nvSpPr>
        <p:spPr>
          <a:xfrm>
            <a:off x="1095273" y="1051643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ko-KR" altLang="en-US" sz="2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전처리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5139DB7-566E-DB44-870A-5B4533A2A1F3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489011" y="2176596"/>
            <a:ext cx="4852257" cy="174108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E0503F-3544-A142-B530-41B63519FCFF}"/>
              </a:ext>
            </a:extLst>
          </p:cNvPr>
          <p:cNvSpPr txBox="1"/>
          <p:nvPr/>
        </p:nvSpPr>
        <p:spPr>
          <a:xfrm>
            <a:off x="9278510" y="8776993"/>
            <a:ext cx="668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각각의 자료에서 필요 없는 컬럼을 제거하고 각각 다른 변수에 저장함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5F13C1-C9D2-9D42-9D9C-9A028F79A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07392" y="5387125"/>
            <a:ext cx="2095500" cy="3759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C35B6ED-0EB4-7843-8B8F-79FBD19545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33852" y="4328551"/>
            <a:ext cx="4582777" cy="5906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85A56FA-7C41-484D-AED9-3B9E57A9A6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11560" y="5618364"/>
            <a:ext cx="2133600" cy="3505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AE86BF9-BFE9-D242-B8A9-613BC3D23B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50" b="85770"/>
          <a:stretch>
            <a:fillRect/>
          </a:stretch>
        </p:blipFill>
        <p:spPr>
          <a:xfrm>
            <a:off x="10057501" y="1577435"/>
            <a:ext cx="5388571" cy="82638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54F065-EED4-8449-9DED-6BA1C111E9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860" r="56970"/>
          <a:stretch>
            <a:fillRect/>
          </a:stretch>
        </p:blipFill>
        <p:spPr>
          <a:xfrm>
            <a:off x="10185000" y="3623131"/>
            <a:ext cx="2437535" cy="481027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078A88A-95E7-D745-967D-7CD31A363F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3590" b="84320"/>
          <a:stretch>
            <a:fillRect/>
          </a:stretch>
        </p:blipFill>
        <p:spPr>
          <a:xfrm>
            <a:off x="10057501" y="2406678"/>
            <a:ext cx="5580495" cy="83478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67D3D3-D5CB-5F41-9A39-1DAD6CCE83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580" r="61020"/>
          <a:stretch>
            <a:fillRect/>
          </a:stretch>
        </p:blipFill>
        <p:spPr>
          <a:xfrm>
            <a:off x="13307160" y="3602593"/>
            <a:ext cx="2330836" cy="48117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55452-B733-ED45-ADFB-52175751013E}"/>
              </a:ext>
            </a:extLst>
          </p:cNvPr>
          <p:cNvSpPr txBox="1"/>
          <p:nvPr/>
        </p:nvSpPr>
        <p:spPr>
          <a:xfrm>
            <a:off x="3989646" y="174216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변수에 데이터 저장하기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D40B3-9467-904B-9AC6-4F9FD44F5640}"/>
              </a:ext>
            </a:extLst>
          </p:cNvPr>
          <p:cNvSpPr txBox="1"/>
          <p:nvPr/>
        </p:nvSpPr>
        <p:spPr>
          <a:xfrm>
            <a:off x="5325240" y="5231348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‘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합계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’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index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제거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4179006-0EDB-2D4B-815D-24FB2D5A6EEF}"/>
              </a:ext>
            </a:extLst>
          </p:cNvPr>
          <p:cNvSpPr/>
          <p:nvPr/>
        </p:nvSpPr>
        <p:spPr>
          <a:xfrm>
            <a:off x="3033852" y="4229100"/>
            <a:ext cx="4670815" cy="7493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8375F98-5249-1847-A62C-B57203A31726}"/>
              </a:ext>
            </a:extLst>
          </p:cNvPr>
          <p:cNvSpPr/>
          <p:nvPr/>
        </p:nvSpPr>
        <p:spPr>
          <a:xfrm>
            <a:off x="9906000" y="1385508"/>
            <a:ext cx="5994400" cy="1950359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53E4ACCB-7DA7-1C42-8AF0-096D033EA64C}"/>
              </a:ext>
            </a:extLst>
          </p:cNvPr>
          <p:cNvCxnSpPr>
            <a:cxnSpLocks/>
            <a:stCxn id="29" idx="1"/>
            <a:endCxn id="30" idx="1"/>
          </p:cNvCxnSpPr>
          <p:nvPr/>
        </p:nvCxnSpPr>
        <p:spPr>
          <a:xfrm rot="10800000" flipH="1" flipV="1">
            <a:off x="10057500" y="1990629"/>
            <a:ext cx="127499" cy="4037637"/>
          </a:xfrm>
          <a:prstGeom prst="bentConnector3">
            <a:avLst>
              <a:gd name="adj1" fmla="val -43163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0AD1942F-7210-9E4E-A43A-DAC1B6FA5543}"/>
              </a:ext>
            </a:extLst>
          </p:cNvPr>
          <p:cNvCxnSpPr>
            <a:cxnSpLocks/>
            <a:stCxn id="31" idx="3"/>
            <a:endCxn id="32" idx="3"/>
          </p:cNvCxnSpPr>
          <p:nvPr/>
        </p:nvCxnSpPr>
        <p:spPr>
          <a:xfrm>
            <a:off x="15637996" y="2824073"/>
            <a:ext cx="12700" cy="3184407"/>
          </a:xfrm>
          <a:prstGeom prst="bentConnector3">
            <a:avLst>
              <a:gd name="adj1" fmla="val 540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D31C4257-C545-894B-A166-32D3D7325C17}"/>
              </a:ext>
            </a:extLst>
          </p:cNvPr>
          <p:cNvSpPr/>
          <p:nvPr/>
        </p:nvSpPr>
        <p:spPr>
          <a:xfrm>
            <a:off x="4191000" y="6972300"/>
            <a:ext cx="533400" cy="5334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536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5F61526-55A7-6B44-8BAB-5BD1BA4B7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000500"/>
            <a:ext cx="5455640" cy="44718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1B4B2B-680D-7A4F-B19B-A91BD438C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26662"/>
            <a:ext cx="3603318" cy="4475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A1C92E-546D-0543-B8CB-D74C6CA0E94D}"/>
              </a:ext>
            </a:extLst>
          </p:cNvPr>
          <p:cNvSpPr/>
          <p:nvPr/>
        </p:nvSpPr>
        <p:spPr>
          <a:xfrm>
            <a:off x="1892969" y="2355756"/>
            <a:ext cx="820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연도별 자료에는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2019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년도까지 밖에 자료가 없어서 연도별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X 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월별 자료를 사용함</a:t>
            </a:r>
          </a:p>
          <a:p>
            <a:pPr>
              <a:defRPr/>
            </a:pP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필요 없는 행과 열을 먼저 제거함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25F503-B8B8-F04D-97DC-26742A0B1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620"/>
          <a:stretch>
            <a:fillRect/>
          </a:stretch>
        </p:blipFill>
        <p:spPr>
          <a:xfrm>
            <a:off x="10905524" y="2297279"/>
            <a:ext cx="5455640" cy="7632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4EA5C6-B3D7-7E4A-B28C-9377A9372D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010" r="58280"/>
          <a:stretch>
            <a:fillRect/>
          </a:stretch>
        </p:blipFill>
        <p:spPr>
          <a:xfrm>
            <a:off x="12729862" y="3999772"/>
            <a:ext cx="2668707" cy="45252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E264BDC-B888-8B48-8DF0-4DC80F3F1C00}"/>
              </a:ext>
            </a:extLst>
          </p:cNvPr>
          <p:cNvSpPr/>
          <p:nvPr/>
        </p:nvSpPr>
        <p:spPr>
          <a:xfrm>
            <a:off x="10676924" y="2132744"/>
            <a:ext cx="5918200" cy="109902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EC02E588-E53B-4741-A9EB-BA041F662416}"/>
              </a:ext>
            </a:extLst>
          </p:cNvPr>
          <p:cNvCxnSpPr>
            <a:cxnSpLocks/>
            <a:stCxn id="2" idx="2"/>
            <a:endCxn id="15" idx="3"/>
          </p:cNvCxnSpPr>
          <p:nvPr/>
        </p:nvCxnSpPr>
        <p:spPr>
          <a:xfrm rot="16200000" flipH="1">
            <a:off x="13001995" y="3865798"/>
            <a:ext cx="3030602" cy="1762545"/>
          </a:xfrm>
          <a:prstGeom prst="bentConnector4">
            <a:avLst>
              <a:gd name="adj1" fmla="val 12671"/>
              <a:gd name="adj2" fmla="val 151075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65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AAAC5D-13F2-3D43-879C-CD6061CD8E7B}"/>
              </a:ext>
            </a:extLst>
          </p:cNvPr>
          <p:cNvSpPr txBox="1"/>
          <p:nvPr/>
        </p:nvSpPr>
        <p:spPr>
          <a:xfrm>
            <a:off x="1095273" y="930741"/>
            <a:ext cx="1419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58161C-A786-C24D-80C7-C32A0E94B1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181386"/>
            <a:ext cx="8222431" cy="9105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EB27E8-5321-5D48-AA2C-AF083035B247}"/>
              </a:ext>
            </a:extLst>
          </p:cNvPr>
          <p:cNvSpPr txBox="1"/>
          <p:nvPr/>
        </p:nvSpPr>
        <p:spPr>
          <a:xfrm>
            <a:off x="3613226" y="1755388"/>
            <a:ext cx="3490058" cy="7793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ko-KR" altLang="en-US" sz="2400" b="1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서론</a:t>
            </a: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주제 선정 이유</a:t>
            </a: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가설</a:t>
            </a:r>
            <a:endParaRPr lang="en-US" altLang="ko-KR" sz="2400" dirty="0">
              <a:latin typeface="ONE Mobile OTF" pitchFamily="2" charset="-127"/>
              <a:ea typeface="ONE Mobile OTF" pitchFamily="2" charset="-127"/>
              <a:cs typeface="Malgun Gothic"/>
              <a:sym typeface="Malgun Gothic"/>
            </a:endParaRP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Open</a:t>
            </a: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 </a:t>
            </a:r>
            <a:r>
              <a:rPr lang="en-US" altLang="ko-KR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API</a:t>
            </a: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 사용한 이유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ko-KR" altLang="en-US" sz="2400" b="1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본론</a:t>
            </a: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데이터 수집</a:t>
            </a:r>
          </a:p>
          <a:p>
            <a:pPr marL="342900" lvl="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원인 물질별</a:t>
            </a:r>
          </a:p>
          <a:p>
            <a:pPr marL="342900" lvl="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시설별</a:t>
            </a:r>
            <a:endParaRPr lang="en-US" altLang="ko-KR" sz="2400" dirty="0">
              <a:latin typeface="ONE Mobile OTF" pitchFamily="2" charset="-127"/>
              <a:ea typeface="ONE Mobile OTF" pitchFamily="2" charset="-127"/>
              <a:cs typeface="Malgun Gothic"/>
              <a:sym typeface="Malgun Gothic"/>
            </a:endParaRPr>
          </a:p>
          <a:p>
            <a:pPr marL="342900" lvl="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월별 </a:t>
            </a:r>
            <a:r>
              <a:rPr lang="en-US" altLang="ko-KR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/</a:t>
            </a: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 연도별</a:t>
            </a:r>
            <a:endParaRPr lang="en-US" altLang="ko-KR" sz="2400" dirty="0">
              <a:latin typeface="ONE Mobile OTF" pitchFamily="2" charset="-127"/>
              <a:ea typeface="ONE Mobile OTF" pitchFamily="2" charset="-127"/>
              <a:cs typeface="Malgun Gothic"/>
              <a:sym typeface="Malgun Gothic"/>
            </a:endParaRPr>
          </a:p>
          <a:p>
            <a:pPr marL="342900" lvl="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지역별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ko-KR" altLang="en-US" sz="2400" b="1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결론</a:t>
            </a: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최종 결과</a:t>
            </a:r>
            <a:endParaRPr lang="en-US" altLang="ko-KR" sz="2400" dirty="0">
              <a:latin typeface="ONE Mobile OTF" pitchFamily="2" charset="-127"/>
              <a:ea typeface="ONE Mobile OTF" pitchFamily="2" charset="-127"/>
              <a:cs typeface="Malgun Gothic"/>
              <a:sym typeface="Malgun Gothic"/>
            </a:endParaRP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ONE Mobile OTF" pitchFamily="2" charset="-127"/>
                <a:ea typeface="ONE Mobile OTF" pitchFamily="2" charset="-127"/>
                <a:cs typeface="Malgun Gothic"/>
                <a:sym typeface="Malgun Gothic"/>
              </a:rPr>
              <a:t>최종 결론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800"/>
            </a:pPr>
            <a:endParaRPr lang="en-US" altLang="ko-KR" sz="2400" dirty="0">
              <a:latin typeface="ONE Mobile OTF" pitchFamily="2" charset="-127"/>
              <a:ea typeface="ONE Mobile OTF" pitchFamily="2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9553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8F0D3AF-A765-E441-838C-12B377D3DD20}"/>
              </a:ext>
            </a:extLst>
          </p:cNvPr>
          <p:cNvSpPr txBox="1"/>
          <p:nvPr/>
        </p:nvSpPr>
        <p:spPr>
          <a:xfrm>
            <a:off x="9838153" y="4222460"/>
            <a:ext cx="6772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year_df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를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list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로 변환하고 짝수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index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제거 후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year_df_case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에 저장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C5AB3C-1FDE-BB46-971E-84810CF21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81414" y="2864886"/>
            <a:ext cx="8565443" cy="9904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0B92EF-E25B-C645-A4FF-BA59C171BC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60519" y="1996899"/>
            <a:ext cx="2143392" cy="63342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650D67-85C4-194A-86D5-0A07E6DFD2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63547" y="6312778"/>
            <a:ext cx="8045765" cy="9374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46FE11-D0E0-C34F-A25B-DE8599FC46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19796" y="1975112"/>
            <a:ext cx="1600200" cy="6377779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632587A-79D2-7D42-9ED3-9122F46559EE}"/>
              </a:ext>
            </a:extLst>
          </p:cNvPr>
          <p:cNvSpPr/>
          <p:nvPr/>
        </p:nvSpPr>
        <p:spPr>
          <a:xfrm>
            <a:off x="7629014" y="2536573"/>
            <a:ext cx="8915400" cy="16002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AF5BAC-31D1-BB40-9D3B-28BD090FFA96}"/>
              </a:ext>
            </a:extLst>
          </p:cNvPr>
          <p:cNvSpPr/>
          <p:nvPr/>
        </p:nvSpPr>
        <p:spPr>
          <a:xfrm>
            <a:off x="15209402" y="7653856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‘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’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컬럼 제거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B409DC-B4FA-0840-98D7-61C7C9D8198D}"/>
              </a:ext>
            </a:extLst>
          </p:cNvPr>
          <p:cNvSpPr/>
          <p:nvPr/>
        </p:nvSpPr>
        <p:spPr>
          <a:xfrm>
            <a:off x="7696200" y="5968988"/>
            <a:ext cx="8915400" cy="16002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2F46CC51-236A-8247-86E5-558195E9E8AF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16200000" flipV="1">
            <a:off x="7189628" y="-2360514"/>
            <a:ext cx="539674" cy="9254499"/>
          </a:xfrm>
          <a:prstGeom prst="bentConnector3">
            <a:avLst>
              <a:gd name="adj1" fmla="val 189425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A7296E93-0999-A842-A0E2-1088D45226C6}"/>
              </a:ext>
            </a:extLst>
          </p:cNvPr>
          <p:cNvSpPr/>
          <p:nvPr/>
        </p:nvSpPr>
        <p:spPr>
          <a:xfrm>
            <a:off x="4191000" y="4641460"/>
            <a:ext cx="457200" cy="48425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AE95EFFB-5D23-374B-860C-082869B755A8}"/>
              </a:ext>
            </a:extLst>
          </p:cNvPr>
          <p:cNvCxnSpPr>
            <a:cxnSpLocks/>
            <a:stCxn id="15" idx="2"/>
            <a:endCxn id="13" idx="2"/>
          </p:cNvCxnSpPr>
          <p:nvPr/>
        </p:nvCxnSpPr>
        <p:spPr>
          <a:xfrm rot="5400000">
            <a:off x="8545047" y="4744037"/>
            <a:ext cx="783703" cy="6434004"/>
          </a:xfrm>
          <a:prstGeom prst="bentConnector3">
            <a:avLst>
              <a:gd name="adj1" fmla="val 168061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8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DF34DD3-967C-2142-B73F-62B111D8C919}"/>
              </a:ext>
            </a:extLst>
          </p:cNvPr>
          <p:cNvSpPr txBox="1"/>
          <p:nvPr/>
        </p:nvSpPr>
        <p:spPr>
          <a:xfrm>
            <a:off x="9142856" y="4439953"/>
            <a:ext cx="6966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year_df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를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list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로 변환하고 홀수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index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제거 후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year_df_count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에 저장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9EAE89-1125-964A-B05B-2A7EEE0A3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72400" y="3113139"/>
            <a:ext cx="7848589" cy="11071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ADBE0F-003F-484F-B27B-50FACEC2E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57543" y="1688659"/>
            <a:ext cx="2357256" cy="69083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45E74A-722F-874F-9B0A-C176AE796A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01268" y="6333745"/>
            <a:ext cx="8174428" cy="7896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4C25DE-19C8-D849-BC89-B30887CF7C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95800" y="1693350"/>
            <a:ext cx="1854200" cy="6924872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3275692-E407-C94F-8C0A-76CCF608CC10}"/>
              </a:ext>
            </a:extLst>
          </p:cNvPr>
          <p:cNvSpPr/>
          <p:nvPr/>
        </p:nvSpPr>
        <p:spPr>
          <a:xfrm>
            <a:off x="7466255" y="6012574"/>
            <a:ext cx="8661389" cy="140035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7916415-1FBF-6248-BB94-AB40879A9F16}"/>
              </a:ext>
            </a:extLst>
          </p:cNvPr>
          <p:cNvSpPr/>
          <p:nvPr/>
        </p:nvSpPr>
        <p:spPr>
          <a:xfrm>
            <a:off x="7457788" y="2963653"/>
            <a:ext cx="8661389" cy="140035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49C747-19FD-2B4A-AFEE-3BB5ECCC7366}"/>
              </a:ext>
            </a:extLst>
          </p:cNvPr>
          <p:cNvSpPr txBox="1"/>
          <p:nvPr/>
        </p:nvSpPr>
        <p:spPr>
          <a:xfrm>
            <a:off x="14600988" y="748694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‘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’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컬럼 제거</a:t>
            </a:r>
          </a:p>
        </p:txBody>
      </p:sp>
      <p:cxnSp>
        <p:nvCxnSpPr>
          <p:cNvPr id="5" name="꺾인 연결선[E] 4">
            <a:extLst>
              <a:ext uri="{FF2B5EF4-FFF2-40B4-BE49-F238E27FC236}">
                <a16:creationId xmlns:a16="http://schemas.microsoft.com/office/drawing/2014/main" id="{4DA160C4-7A57-EE4A-A52E-D38129983C28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rot="5400000">
            <a:off x="8007279" y="4828550"/>
            <a:ext cx="1205293" cy="6374050"/>
          </a:xfrm>
          <a:prstGeom prst="bentConnector3">
            <a:avLst>
              <a:gd name="adj1" fmla="val 1189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EEF53BD6-FAE8-FA44-8194-8BCACEEE9BBF}"/>
              </a:ext>
            </a:extLst>
          </p:cNvPr>
          <p:cNvCxnSpPr>
            <a:cxnSpLocks/>
            <a:stCxn id="15" idx="0"/>
            <a:endCxn id="11" idx="0"/>
          </p:cNvCxnSpPr>
          <p:nvPr/>
        </p:nvCxnSpPr>
        <p:spPr>
          <a:xfrm rot="16200000" flipV="1">
            <a:off x="6724830" y="-2100000"/>
            <a:ext cx="1274994" cy="8852312"/>
          </a:xfrm>
          <a:prstGeom prst="bentConnector3">
            <a:avLst>
              <a:gd name="adj1" fmla="val 129882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143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33B4E27-5972-3544-9A32-3FB8C218C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4461" y="2010361"/>
            <a:ext cx="2127467" cy="3904029"/>
          </a:xfrm>
          <a:prstGeom prst="rect">
            <a:avLst/>
          </a:prstGeom>
        </p:spPr>
      </p:pic>
      <p:pic>
        <p:nvPicPr>
          <p:cNvPr id="9" name="그림 18">
            <a:extLst>
              <a:ext uri="{FF2B5EF4-FFF2-40B4-BE49-F238E27FC236}">
                <a16:creationId xmlns:a16="http://schemas.microsoft.com/office/drawing/2014/main" id="{E5FF3CAB-A348-CC47-BC9E-2FFB036FA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10600" y="6109121"/>
            <a:ext cx="3164616" cy="2014008"/>
          </a:xfrm>
          <a:prstGeom prst="rect">
            <a:avLst/>
          </a:prstGeom>
        </p:spPr>
      </p:pic>
      <p:pic>
        <p:nvPicPr>
          <p:cNvPr id="11" name="그림 20">
            <a:extLst>
              <a:ext uri="{FF2B5EF4-FFF2-40B4-BE49-F238E27FC236}">
                <a16:creationId xmlns:a16="http://schemas.microsoft.com/office/drawing/2014/main" id="{2B9A4720-0283-5A4F-B011-82002C15FC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10600" y="3900382"/>
            <a:ext cx="3164616" cy="20140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FAB855-6D2C-3949-80D3-47F5FFF0F1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10600" y="1987146"/>
            <a:ext cx="3164616" cy="18286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C8D344-0E3B-4349-A3EB-99CAB1795F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14600" y="2039994"/>
            <a:ext cx="2127467" cy="3884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0625D5-55BA-894B-A5F4-D1CE398502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07678" y="6433052"/>
            <a:ext cx="5429008" cy="10435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2CEB0A-95C1-7B4C-9F16-650AEBC69C9E}"/>
              </a:ext>
            </a:extLst>
          </p:cNvPr>
          <p:cNvSpPr txBox="1"/>
          <p:nvPr/>
        </p:nvSpPr>
        <p:spPr>
          <a:xfrm>
            <a:off x="2269455" y="7671355"/>
            <a:ext cx="4418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year_df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와 병합을 위해</a:t>
            </a:r>
            <a:endParaRPr lang="en-US" altLang="ko-KR" dirty="0">
              <a:latin typeface="ONE Mobile OTF" pitchFamily="2" charset="-127"/>
              <a:ea typeface="ONE Mobile OTF" pitchFamily="2" charset="-127"/>
            </a:endParaRPr>
          </a:p>
          <a:p>
            <a:pPr>
              <a:defRPr/>
            </a:pP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gdp_df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의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label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컬럼의 이름을 연도로 변경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556FA-AE21-A34A-A273-96536B8845EC}"/>
              </a:ext>
            </a:extLst>
          </p:cNvPr>
          <p:cNvSpPr txBox="1"/>
          <p:nvPr/>
        </p:nvSpPr>
        <p:spPr>
          <a:xfrm>
            <a:off x="12088084" y="4701440"/>
            <a:ext cx="490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gdp_df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와 병합을 위해</a:t>
            </a:r>
            <a:endParaRPr lang="en-US" altLang="ko-KR" dirty="0">
              <a:latin typeface="ONE Mobile OTF" pitchFamily="2" charset="-127"/>
              <a:ea typeface="ONE Mobile OTF" pitchFamily="2" charset="-127"/>
            </a:endParaRPr>
          </a:p>
          <a:p>
            <a:pPr algn="just"/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year_df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의 연도 컬럼의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Dtype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을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int64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로 변경함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800B9DB-6999-C243-A330-20C60EF41281}"/>
              </a:ext>
            </a:extLst>
          </p:cNvPr>
          <p:cNvSpPr/>
          <p:nvPr/>
        </p:nvSpPr>
        <p:spPr>
          <a:xfrm>
            <a:off x="2207678" y="6293014"/>
            <a:ext cx="5384250" cy="132146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2309CA99-D8D1-7B43-9352-4D1CB63CDB42}"/>
              </a:ext>
            </a:extLst>
          </p:cNvPr>
          <p:cNvSpPr/>
          <p:nvPr/>
        </p:nvSpPr>
        <p:spPr>
          <a:xfrm>
            <a:off x="4867632" y="3803101"/>
            <a:ext cx="479903" cy="52816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6B3A76-3E86-1C43-A4C7-9D02B42F2533}"/>
              </a:ext>
            </a:extLst>
          </p:cNvPr>
          <p:cNvSpPr txBox="1"/>
          <p:nvPr/>
        </p:nvSpPr>
        <p:spPr>
          <a:xfrm>
            <a:off x="10091742" y="151906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GDP_df.info()</a:t>
            </a:r>
            <a:endParaRPr kumimoji="1" lang="ko-KR" altLang="en-US" dirty="0">
              <a:latin typeface="ONE Mobile OTF" pitchFamily="2" charset="-127"/>
              <a:ea typeface="ONE Mobile O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101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103F9AF-3B31-0940-B3CC-C8F6275EE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90" r="46890"/>
          <a:stretch>
            <a:fillRect/>
          </a:stretch>
        </p:blipFill>
        <p:spPr>
          <a:xfrm>
            <a:off x="9881968" y="2878165"/>
            <a:ext cx="2429937" cy="6224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3A311B-F546-4F46-84B3-4071C6931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8" t="1011" r="785" b="90468"/>
          <a:stretch/>
        </p:blipFill>
        <p:spPr>
          <a:xfrm>
            <a:off x="949845" y="1951210"/>
            <a:ext cx="6978736" cy="467091"/>
          </a:xfrm>
          <a:prstGeom prst="rect">
            <a:avLst/>
          </a:prstGeom>
        </p:spPr>
      </p:pic>
      <p:pic>
        <p:nvPicPr>
          <p:cNvPr id="9" name="그림 14">
            <a:extLst>
              <a:ext uri="{FF2B5EF4-FFF2-40B4-BE49-F238E27FC236}">
                <a16:creationId xmlns:a16="http://schemas.microsoft.com/office/drawing/2014/main" id="{A5DF965E-D02C-F143-ADEB-EE2538035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40" r="59030"/>
          <a:stretch>
            <a:fillRect/>
          </a:stretch>
        </p:blipFill>
        <p:spPr>
          <a:xfrm>
            <a:off x="3121639" y="3271997"/>
            <a:ext cx="2844963" cy="4089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2C57C-14F7-604E-8B5A-6F5D910BFF87}"/>
              </a:ext>
            </a:extLst>
          </p:cNvPr>
          <p:cNvSpPr txBox="1"/>
          <p:nvPr/>
        </p:nvSpPr>
        <p:spPr>
          <a:xfrm>
            <a:off x="8926352" y="1276990"/>
            <a:ext cx="782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merge_inner_gdp_case 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와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year_df_count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컬럼을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‘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연도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’ 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컬럼 기준으로 병합</a:t>
            </a:r>
          </a:p>
        </p:txBody>
      </p:sp>
      <p:pic>
        <p:nvPicPr>
          <p:cNvPr id="12" name="그림 10">
            <a:extLst>
              <a:ext uri="{FF2B5EF4-FFF2-40B4-BE49-F238E27FC236}">
                <a16:creationId xmlns:a16="http://schemas.microsoft.com/office/drawing/2014/main" id="{5DB94CF4-064A-9C43-8467-0D464C5271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35227" y="2840699"/>
            <a:ext cx="3352796" cy="62179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9EF24A-24CE-D44B-8218-CD7BF58197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0" y="1838736"/>
            <a:ext cx="8345345" cy="499337"/>
          </a:xfrm>
          <a:prstGeom prst="rect">
            <a:avLst/>
          </a:prstGeom>
        </p:spPr>
      </p:pic>
      <p:pic>
        <p:nvPicPr>
          <p:cNvPr id="14" name="그림 12">
            <a:extLst>
              <a:ext uri="{FF2B5EF4-FFF2-40B4-BE49-F238E27FC236}">
                <a16:creationId xmlns:a16="http://schemas.microsoft.com/office/drawing/2014/main" id="{2BBF9297-2939-F047-82F6-5E8338F6A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2" t="178" b="93612"/>
          <a:stretch/>
        </p:blipFill>
        <p:spPr>
          <a:xfrm>
            <a:off x="2380703" y="8311472"/>
            <a:ext cx="5132270" cy="49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904E52-F3FA-7B4B-A92F-EF95B8E0709C}"/>
              </a:ext>
            </a:extLst>
          </p:cNvPr>
          <p:cNvSpPr txBox="1"/>
          <p:nvPr/>
        </p:nvSpPr>
        <p:spPr>
          <a:xfrm>
            <a:off x="2199977" y="770293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병합 후 결측치를 모두 제거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2EF54-1F10-1F49-84A2-021006DBE5E0}"/>
              </a:ext>
            </a:extLst>
          </p:cNvPr>
          <p:cNvSpPr txBox="1"/>
          <p:nvPr/>
        </p:nvSpPr>
        <p:spPr>
          <a:xfrm>
            <a:off x="917705" y="1251741"/>
            <a:ext cx="563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gdp_df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와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year_df_case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를 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‘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연도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’</a:t>
            </a:r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 컬럼을 기준으로 병합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18C3DDD-8F64-BE45-A41B-2A4A94FEAE49}"/>
              </a:ext>
            </a:extLst>
          </p:cNvPr>
          <p:cNvSpPr/>
          <p:nvPr/>
        </p:nvSpPr>
        <p:spPr>
          <a:xfrm>
            <a:off x="2245236" y="8151999"/>
            <a:ext cx="5384800" cy="7782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66CACED-F06B-2648-85FA-9832A984BC9A}"/>
              </a:ext>
            </a:extLst>
          </p:cNvPr>
          <p:cNvSpPr/>
          <p:nvPr/>
        </p:nvSpPr>
        <p:spPr>
          <a:xfrm>
            <a:off x="8382000" y="1735105"/>
            <a:ext cx="8372136" cy="69003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FC52C90-3D3E-244F-AB07-C01420113E5C}"/>
              </a:ext>
            </a:extLst>
          </p:cNvPr>
          <p:cNvSpPr/>
          <p:nvPr/>
        </p:nvSpPr>
        <p:spPr>
          <a:xfrm>
            <a:off x="949845" y="1748734"/>
            <a:ext cx="7158287" cy="8382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A44C68-AEAA-A149-9D14-2D5752C5EA3D}"/>
              </a:ext>
            </a:extLst>
          </p:cNvPr>
          <p:cNvSpPr/>
          <p:nvPr/>
        </p:nvSpPr>
        <p:spPr>
          <a:xfrm>
            <a:off x="5170572" y="5407753"/>
            <a:ext cx="524934" cy="1541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F47297D8-EB46-6341-8B7B-4C8D01E8C33D}"/>
              </a:ext>
            </a:extLst>
          </p:cNvPr>
          <p:cNvCxnSpPr>
            <a:cxnSpLocks/>
            <a:stCxn id="5" idx="3"/>
            <a:endCxn id="12" idx="3"/>
          </p:cNvCxnSpPr>
          <p:nvPr/>
        </p:nvCxnSpPr>
        <p:spPr>
          <a:xfrm flipH="1">
            <a:off x="16088023" y="2080122"/>
            <a:ext cx="666113" cy="3869534"/>
          </a:xfrm>
          <a:prstGeom prst="bentConnector3">
            <a:avLst>
              <a:gd name="adj1" fmla="val -34319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216B6095-60E7-4045-B123-5D9EB082F0C2}"/>
              </a:ext>
            </a:extLst>
          </p:cNvPr>
          <p:cNvCxnSpPr>
            <a:cxnSpLocks/>
            <a:stCxn id="16" idx="2"/>
            <a:endCxn id="9" idx="3"/>
          </p:cNvCxnSpPr>
          <p:nvPr/>
        </p:nvCxnSpPr>
        <p:spPr>
          <a:xfrm rot="16200000" flipH="1">
            <a:off x="3883011" y="3232911"/>
            <a:ext cx="2729568" cy="1437613"/>
          </a:xfrm>
          <a:prstGeom prst="bentConnector4">
            <a:avLst>
              <a:gd name="adj1" fmla="val 12549"/>
              <a:gd name="adj2" fmla="val 18477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0A34B36A-C33A-9440-BC8D-9E23E24701C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630036" y="6142985"/>
            <a:ext cx="2404332" cy="2398114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19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C13BE45-6732-EA44-A37C-53FC0E199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67" y="2000883"/>
            <a:ext cx="5105400" cy="68627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949BF1-D9EF-C440-916C-819D7E2A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67" y="2781300"/>
            <a:ext cx="9232084" cy="472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6F09D5-6AF9-F042-BCEA-7AA495B939B4}"/>
              </a:ext>
            </a:extLst>
          </p:cNvPr>
          <p:cNvSpPr txBox="1"/>
          <p:nvPr/>
        </p:nvSpPr>
        <p:spPr>
          <a:xfrm>
            <a:off x="10735493" y="7835493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2021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년 월별 식중독 환자 수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A2CB474-64FD-EC47-A213-7CA4C1D560D0}"/>
              </a:ext>
            </a:extLst>
          </p:cNvPr>
          <p:cNvSpPr/>
          <p:nvPr/>
        </p:nvSpPr>
        <p:spPr>
          <a:xfrm>
            <a:off x="1456267" y="1714499"/>
            <a:ext cx="5791200" cy="7391400"/>
          </a:xfrm>
          <a:prstGeom prst="roundRect">
            <a:avLst>
              <a:gd name="adj" fmla="val 73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762EE-81D2-FC40-9F18-BA492ED261DF}"/>
              </a:ext>
            </a:extLst>
          </p:cNvPr>
          <p:cNvSpPr txBox="1"/>
          <p:nvPr/>
        </p:nvSpPr>
        <p:spPr>
          <a:xfrm>
            <a:off x="1095273" y="1010571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187857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5AD2CF-3353-8D47-96C2-BA84AE255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36" y="1724781"/>
            <a:ext cx="5054600" cy="6823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ACBDDF-005D-6143-9EAB-79B37039B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676405"/>
            <a:ext cx="8940800" cy="444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6F09D5-6AF9-F042-BCEA-7AA495B939B4}"/>
              </a:ext>
            </a:extLst>
          </p:cNvPr>
          <p:cNvSpPr txBox="1"/>
          <p:nvPr/>
        </p:nvSpPr>
        <p:spPr>
          <a:xfrm>
            <a:off x="10521001" y="7379232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2021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년 월별 식중독 발생 건수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9DA50F8-22B4-9A48-97F1-03A580B5EA66}"/>
              </a:ext>
            </a:extLst>
          </p:cNvPr>
          <p:cNvSpPr/>
          <p:nvPr/>
        </p:nvSpPr>
        <p:spPr>
          <a:xfrm>
            <a:off x="1727200" y="1478800"/>
            <a:ext cx="5410200" cy="7353513"/>
          </a:xfrm>
          <a:prstGeom prst="roundRect">
            <a:avLst>
              <a:gd name="adj" fmla="val 7334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3646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A92C24-E5C2-5E4D-9952-C14C47CA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62" y="2171700"/>
            <a:ext cx="14571075" cy="6192707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354306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F9D8372-9352-FB4F-90B7-08C10131F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83" y="2103993"/>
            <a:ext cx="4931833" cy="6077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2F1A47-062C-B24C-9391-373E803F8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715040"/>
            <a:ext cx="8968876" cy="4855633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13E4A5C-328B-254E-9D54-03719F1385F1}"/>
              </a:ext>
            </a:extLst>
          </p:cNvPr>
          <p:cNvSpPr/>
          <p:nvPr/>
        </p:nvSpPr>
        <p:spPr>
          <a:xfrm>
            <a:off x="1447800" y="1767086"/>
            <a:ext cx="5359400" cy="6752827"/>
          </a:xfrm>
          <a:prstGeom prst="roundRect">
            <a:avLst>
              <a:gd name="adj" fmla="val 63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F9DA4-21DA-AA41-9258-C0A16865A006}"/>
              </a:ext>
            </a:extLst>
          </p:cNvPr>
          <p:cNvSpPr txBox="1"/>
          <p:nvPr/>
        </p:nvSpPr>
        <p:spPr>
          <a:xfrm>
            <a:off x="9323811" y="7883039"/>
            <a:ext cx="540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연도별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1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인당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GDP &amp; 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식중독 발생 건수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/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환자 수 추세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1B8F8D-A925-9F41-9E88-D6BB6DBBC113}"/>
              </a:ext>
            </a:extLst>
          </p:cNvPr>
          <p:cNvSpPr/>
          <p:nvPr/>
        </p:nvSpPr>
        <p:spPr>
          <a:xfrm>
            <a:off x="9956800" y="3390900"/>
            <a:ext cx="474133" cy="26373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EE0C1D-55BF-4B4C-AD25-CE9A22F342BA}"/>
              </a:ext>
            </a:extLst>
          </p:cNvPr>
          <p:cNvSpPr/>
          <p:nvPr/>
        </p:nvSpPr>
        <p:spPr>
          <a:xfrm>
            <a:off x="10837333" y="3390900"/>
            <a:ext cx="474133" cy="417977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A00B19-714A-7D45-9A9E-62BF70DF1D55}"/>
              </a:ext>
            </a:extLst>
          </p:cNvPr>
          <p:cNvSpPr/>
          <p:nvPr/>
        </p:nvSpPr>
        <p:spPr>
          <a:xfrm>
            <a:off x="13030200" y="3403600"/>
            <a:ext cx="474133" cy="417977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506175-67EA-5A49-B9DC-8FAEDB7F3EF7}"/>
              </a:ext>
            </a:extLst>
          </p:cNvPr>
          <p:cNvSpPr/>
          <p:nvPr/>
        </p:nvSpPr>
        <p:spPr>
          <a:xfrm>
            <a:off x="14771438" y="3403600"/>
            <a:ext cx="474133" cy="417977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51A1B8-E50B-7A47-AD8B-3AAB740C6986}"/>
              </a:ext>
            </a:extLst>
          </p:cNvPr>
          <p:cNvSpPr/>
          <p:nvPr/>
        </p:nvSpPr>
        <p:spPr>
          <a:xfrm>
            <a:off x="15658990" y="3403600"/>
            <a:ext cx="474133" cy="417977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1217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AC5D64-4C8D-2C45-A510-C6E9A8490875}"/>
              </a:ext>
            </a:extLst>
          </p:cNvPr>
          <p:cNvSpPr txBox="1"/>
          <p:nvPr/>
        </p:nvSpPr>
        <p:spPr>
          <a:xfrm>
            <a:off x="1095273" y="1028700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지역별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21C73-BCA3-7844-A068-D05C0CC3EFB0}"/>
              </a:ext>
            </a:extLst>
          </p:cNvPr>
          <p:cNvSpPr txBox="1"/>
          <p:nvPr/>
        </p:nvSpPr>
        <p:spPr>
          <a:xfrm>
            <a:off x="1215846" y="4485465"/>
            <a:ext cx="15854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ko-KR" altLang="en-US" sz="4800" dirty="0">
                <a:latin typeface="ONE Mobile OTF" pitchFamily="2" charset="-127"/>
                <a:ea typeface="ONE Mobile OTF" pitchFamily="2" charset="-127"/>
              </a:rPr>
              <a:t>식중독 발병 원인은 특정 지역이 아니라 바이러스 균일 것이다</a:t>
            </a:r>
            <a:r>
              <a:rPr kumimoji="1" lang="en-US" altLang="ko-KR" sz="4800" dirty="0">
                <a:latin typeface="ONE Mobile OTF" pitchFamily="2" charset="-127"/>
                <a:ea typeface="ONE Mobile OTF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A0B788-3353-184D-99AA-801FB02A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0" y="5748949"/>
            <a:ext cx="4267200" cy="32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62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8CA5F62-5463-704A-AC07-F4AB3CDDBE7B}"/>
              </a:ext>
            </a:extLst>
          </p:cNvPr>
          <p:cNvSpPr txBox="1"/>
          <p:nvPr/>
        </p:nvSpPr>
        <p:spPr>
          <a:xfrm>
            <a:off x="1260730" y="2604343"/>
            <a:ext cx="1576425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itchFamily="34" charset="0"/>
              <a:buChar char="•"/>
            </a:pPr>
            <a:r>
              <a:rPr lang="ko-KR" altLang="en-US" sz="3600" b="1" dirty="0">
                <a:latin typeface="ONE Mobile OTF" pitchFamily="2" charset="-127"/>
                <a:ea typeface="ONE Mobile OTF" pitchFamily="2" charset="-127"/>
              </a:rPr>
              <a:t>식중독의 사전적 정의</a:t>
            </a:r>
            <a:endParaRPr lang="en-US" altLang="ko-KR" sz="3600" b="1" dirty="0">
              <a:latin typeface="ONE Mobile OTF" pitchFamily="2" charset="-127"/>
              <a:ea typeface="ONE Mobile OTF" pitchFamily="2" charset="-127"/>
            </a:endParaRPr>
          </a:p>
          <a:p>
            <a:pPr marL="257175" indent="-257175">
              <a:buFont typeface="Arial" pitchFamily="34" charset="0"/>
              <a:buChar char="•"/>
            </a:pPr>
            <a:endParaRPr lang="en-US" altLang="ko-KR" sz="3600" dirty="0">
              <a:latin typeface="ONE Mobile OTF" pitchFamily="2" charset="-127"/>
              <a:ea typeface="ONE Mobile OTF" pitchFamily="2" charset="-127"/>
            </a:endParaRPr>
          </a:p>
          <a:p>
            <a:r>
              <a:rPr lang="ko-KR" altLang="en-US" sz="3600" dirty="0">
                <a:latin typeface="ONE Mobile OTF" pitchFamily="2" charset="-127"/>
                <a:ea typeface="ONE Mobile OTF" pitchFamily="2" charset="-127"/>
              </a:rPr>
              <a:t> 식품의 섭취로 인하여 인체에 유해한 미생물 또는 유독물질에 의하여 발생하였거나</a:t>
            </a:r>
            <a:endParaRPr lang="en-US" altLang="ko-KR" sz="3600" dirty="0">
              <a:latin typeface="ONE Mobile OTF" pitchFamily="2" charset="-127"/>
              <a:ea typeface="ONE Mobile OTF" pitchFamily="2" charset="-127"/>
            </a:endParaRPr>
          </a:p>
          <a:p>
            <a:r>
              <a:rPr lang="ko-KR" altLang="en-US" sz="3600" dirty="0">
                <a:latin typeface="ONE Mobile OTF" pitchFamily="2" charset="-127"/>
                <a:ea typeface="ONE Mobile OTF" pitchFamily="2" charset="-127"/>
              </a:rPr>
              <a:t> 발생한 것으로 판단되는 감염성 질환 또는 독소형 질환</a:t>
            </a:r>
            <a:endParaRPr lang="en-US" altLang="ko-KR" sz="3600" dirty="0">
              <a:latin typeface="ONE Mobile OTF" pitchFamily="2" charset="-127"/>
              <a:ea typeface="ONE Mobile OTF" pitchFamily="2" charset="-127"/>
            </a:endParaRPr>
          </a:p>
          <a:p>
            <a:endParaRPr lang="en-US" altLang="ko-KR" sz="3600" dirty="0">
              <a:latin typeface="ONE Mobile OTF" pitchFamily="2" charset="-127"/>
              <a:ea typeface="ONE Mobile OTF" pitchFamily="2" charset="-127"/>
            </a:endParaRPr>
          </a:p>
          <a:p>
            <a:pPr marL="257175" indent="-257175">
              <a:buFont typeface="Arial" pitchFamily="34" charset="0"/>
              <a:buChar char="•"/>
            </a:pPr>
            <a:r>
              <a:rPr lang="ko-KR" altLang="en-US" sz="3600" b="1" dirty="0">
                <a:latin typeface="ONE Mobile OTF" pitchFamily="2" charset="-127"/>
                <a:ea typeface="ONE Mobile OTF" pitchFamily="2" charset="-127"/>
              </a:rPr>
              <a:t>식중독의 원인</a:t>
            </a:r>
            <a:endParaRPr lang="en-US" altLang="ko-KR" sz="3600" b="1" dirty="0">
              <a:latin typeface="ONE Mobile OTF" pitchFamily="2" charset="-127"/>
              <a:ea typeface="ONE Mobile OTF" pitchFamily="2" charset="-127"/>
            </a:endParaRPr>
          </a:p>
          <a:p>
            <a:pPr marL="257175" indent="-257175">
              <a:buFont typeface="Arial" pitchFamily="34" charset="0"/>
              <a:buChar char="•"/>
            </a:pPr>
            <a:endParaRPr lang="en-US" altLang="ko-KR" sz="3600" dirty="0">
              <a:latin typeface="ONE Mobile OTF" pitchFamily="2" charset="-127"/>
              <a:ea typeface="ONE Mobile OTF" pitchFamily="2" charset="-127"/>
            </a:endParaRPr>
          </a:p>
          <a:p>
            <a:r>
              <a:rPr lang="ko-KR" altLang="en-US" sz="3600" dirty="0">
                <a:latin typeface="ONE Mobile OTF" pitchFamily="2" charset="-127"/>
                <a:ea typeface="ONE Mobile OTF" pitchFamily="2" charset="-127"/>
              </a:rPr>
              <a:t> 대부분은 포도상구균</a:t>
            </a:r>
            <a:r>
              <a:rPr lang="en-US" altLang="ko-KR" sz="3600" dirty="0">
                <a:latin typeface="ONE Mobile OTF" pitchFamily="2" charset="-127"/>
                <a:ea typeface="ONE Mobile OTF" pitchFamily="2" charset="-127"/>
              </a:rPr>
              <a:t>, </a:t>
            </a:r>
            <a:r>
              <a:rPr lang="ko-KR" altLang="en-US" sz="3600" dirty="0">
                <a:latin typeface="ONE Mobile OTF" pitchFamily="2" charset="-127"/>
                <a:ea typeface="ONE Mobile OTF" pitchFamily="2" charset="-127"/>
              </a:rPr>
              <a:t>살모넬라균</a:t>
            </a:r>
            <a:r>
              <a:rPr lang="en-US" altLang="ko-KR" sz="3600" dirty="0">
                <a:latin typeface="ONE Mobile OTF" pitchFamily="2" charset="-127"/>
                <a:ea typeface="ONE Mobile OTF" pitchFamily="2" charset="-127"/>
              </a:rPr>
              <a:t>, </a:t>
            </a:r>
            <a:r>
              <a:rPr lang="ko-KR" altLang="en-US" sz="3600" dirty="0">
                <a:latin typeface="ONE Mobile OTF" pitchFamily="2" charset="-127"/>
                <a:ea typeface="ONE Mobile OTF" pitchFamily="2" charset="-127"/>
              </a:rPr>
              <a:t>비브리오균 등 어떠한 음식을</a:t>
            </a:r>
            <a:endParaRPr lang="en-US" altLang="ko-KR" sz="3600" dirty="0">
              <a:latin typeface="ONE Mobile OTF" pitchFamily="2" charset="-127"/>
              <a:ea typeface="ONE Mobile OTF" pitchFamily="2" charset="-127"/>
            </a:endParaRPr>
          </a:p>
          <a:p>
            <a:r>
              <a:rPr lang="ko-KR" altLang="en-US" sz="3600" dirty="0">
                <a:latin typeface="ONE Mobile OTF" pitchFamily="2" charset="-127"/>
                <a:ea typeface="ONE Mobile OTF" pitchFamily="2" charset="-127"/>
              </a:rPr>
              <a:t> 섭취</a:t>
            </a:r>
            <a:r>
              <a:rPr lang="en-US" altLang="ko-KR" sz="3600" dirty="0">
                <a:latin typeface="ONE Mobile OTF" pitchFamily="2" charset="-127"/>
                <a:ea typeface="ONE Mobile OTF" pitchFamily="2" charset="-127"/>
              </a:rPr>
              <a:t>, </a:t>
            </a:r>
            <a:r>
              <a:rPr lang="ko-KR" altLang="en-US" sz="3600" dirty="0">
                <a:latin typeface="ONE Mobile OTF" pitchFamily="2" charset="-127"/>
                <a:ea typeface="ONE Mobile OTF" pitchFamily="2" charset="-127"/>
              </a:rPr>
              <a:t>복용했을 때 다양한 바이러스 균에 의해 발생한다</a:t>
            </a:r>
            <a:r>
              <a:rPr lang="en-US" altLang="ko-KR" sz="3600" dirty="0">
                <a:latin typeface="ONE Mobile OTF" pitchFamily="2" charset="-127"/>
                <a:ea typeface="ONE Mobile OTF" pitchFamily="2" charset="-127"/>
              </a:rPr>
              <a:t>.</a:t>
            </a:r>
            <a:endParaRPr lang="ko-KR" altLang="en-US" sz="3600" dirty="0">
              <a:latin typeface="ONE Mobile OTF" pitchFamily="2" charset="-127"/>
              <a:ea typeface="ONE Mobile O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05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AAAC5D-13F2-3D43-879C-CD6061CD8E7B}"/>
              </a:ext>
            </a:extLst>
          </p:cNvPr>
          <p:cNvSpPr txBox="1"/>
          <p:nvPr/>
        </p:nvSpPr>
        <p:spPr>
          <a:xfrm>
            <a:off x="1095273" y="957462"/>
            <a:ext cx="265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타임라인</a:t>
            </a: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69E17ACB-2D1D-4A49-9D63-58FC9DA30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36676"/>
              </p:ext>
            </p:extLst>
          </p:nvPr>
        </p:nvGraphicFramePr>
        <p:xfrm>
          <a:off x="1968480" y="2701559"/>
          <a:ext cx="14348752" cy="56778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3184">
                  <a:extLst>
                    <a:ext uri="{9D8B030D-6E8A-4147-A177-3AD203B41FA5}">
                      <a16:colId xmlns:a16="http://schemas.microsoft.com/office/drawing/2014/main" val="2383056074"/>
                    </a:ext>
                  </a:extLst>
                </a:gridCol>
                <a:gridCol w="1331461">
                  <a:extLst>
                    <a:ext uri="{9D8B030D-6E8A-4147-A177-3AD203B41FA5}">
                      <a16:colId xmlns:a16="http://schemas.microsoft.com/office/drawing/2014/main" val="2327470178"/>
                    </a:ext>
                  </a:extLst>
                </a:gridCol>
                <a:gridCol w="1323014">
                  <a:extLst>
                    <a:ext uri="{9D8B030D-6E8A-4147-A177-3AD203B41FA5}">
                      <a16:colId xmlns:a16="http://schemas.microsoft.com/office/drawing/2014/main" val="478922594"/>
                    </a:ext>
                  </a:extLst>
                </a:gridCol>
                <a:gridCol w="1323014">
                  <a:extLst>
                    <a:ext uri="{9D8B030D-6E8A-4147-A177-3AD203B41FA5}">
                      <a16:colId xmlns:a16="http://schemas.microsoft.com/office/drawing/2014/main" val="2886612589"/>
                    </a:ext>
                  </a:extLst>
                </a:gridCol>
                <a:gridCol w="1308628">
                  <a:extLst>
                    <a:ext uri="{9D8B030D-6E8A-4147-A177-3AD203B41FA5}">
                      <a16:colId xmlns:a16="http://schemas.microsoft.com/office/drawing/2014/main" val="149456955"/>
                    </a:ext>
                  </a:extLst>
                </a:gridCol>
                <a:gridCol w="1337395">
                  <a:extLst>
                    <a:ext uri="{9D8B030D-6E8A-4147-A177-3AD203B41FA5}">
                      <a16:colId xmlns:a16="http://schemas.microsoft.com/office/drawing/2014/main" val="696656634"/>
                    </a:ext>
                  </a:extLst>
                </a:gridCol>
                <a:gridCol w="1323014">
                  <a:extLst>
                    <a:ext uri="{9D8B030D-6E8A-4147-A177-3AD203B41FA5}">
                      <a16:colId xmlns:a16="http://schemas.microsoft.com/office/drawing/2014/main" val="3502567755"/>
                    </a:ext>
                  </a:extLst>
                </a:gridCol>
                <a:gridCol w="1323014">
                  <a:extLst>
                    <a:ext uri="{9D8B030D-6E8A-4147-A177-3AD203B41FA5}">
                      <a16:colId xmlns:a16="http://schemas.microsoft.com/office/drawing/2014/main" val="698340648"/>
                    </a:ext>
                  </a:extLst>
                </a:gridCol>
                <a:gridCol w="1323014">
                  <a:extLst>
                    <a:ext uri="{9D8B030D-6E8A-4147-A177-3AD203B41FA5}">
                      <a16:colId xmlns:a16="http://schemas.microsoft.com/office/drawing/2014/main" val="294800127"/>
                    </a:ext>
                  </a:extLst>
                </a:gridCol>
                <a:gridCol w="1323014">
                  <a:extLst>
                    <a:ext uri="{9D8B030D-6E8A-4147-A177-3AD203B41FA5}">
                      <a16:colId xmlns:a16="http://schemas.microsoft.com/office/drawing/2014/main" val="3529511331"/>
                    </a:ext>
                  </a:extLst>
                </a:gridCol>
              </a:tblGrid>
              <a:tr h="965701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1</a:t>
                      </a:r>
                      <a:r>
                        <a:rPr lang="ko-KR" altLang="en-US" sz="2100" dirty="0"/>
                        <a:t>월 </a:t>
                      </a:r>
                      <a:r>
                        <a:rPr lang="en-US" altLang="ko-KR" sz="2100" dirty="0"/>
                        <a:t>3</a:t>
                      </a:r>
                      <a:r>
                        <a:rPr lang="ko-KR" altLang="en-US" sz="2100" dirty="0"/>
                        <a:t>일</a:t>
                      </a:r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100" dirty="0"/>
                        <a:t>1</a:t>
                      </a:r>
                      <a:r>
                        <a:rPr lang="ko-KR" altLang="en-US" sz="2100" dirty="0"/>
                        <a:t>월 </a:t>
                      </a:r>
                      <a:r>
                        <a:rPr lang="en-US" altLang="ko-KR" sz="2100" dirty="0"/>
                        <a:t>4</a:t>
                      </a:r>
                      <a:r>
                        <a:rPr lang="ko-KR" altLang="en-US" sz="2100" dirty="0"/>
                        <a:t>일</a:t>
                      </a:r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100" dirty="0"/>
                        <a:t>1</a:t>
                      </a:r>
                      <a:r>
                        <a:rPr lang="ko-KR" altLang="en-US" sz="2100" dirty="0"/>
                        <a:t>월 </a:t>
                      </a:r>
                      <a:r>
                        <a:rPr lang="en-US" altLang="ko-KR" sz="2100" dirty="0"/>
                        <a:t>5</a:t>
                      </a:r>
                      <a:r>
                        <a:rPr lang="ko-KR" altLang="en-US" sz="2100" dirty="0"/>
                        <a:t>일</a:t>
                      </a:r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100" dirty="0"/>
                        <a:t>1</a:t>
                      </a:r>
                      <a:r>
                        <a:rPr lang="ko-KR" altLang="en-US" sz="2100" dirty="0"/>
                        <a:t>월 </a:t>
                      </a:r>
                      <a:r>
                        <a:rPr lang="en-US" altLang="ko-KR" sz="2100" dirty="0"/>
                        <a:t>6</a:t>
                      </a:r>
                      <a:r>
                        <a:rPr lang="ko-KR" altLang="en-US" sz="2100" dirty="0"/>
                        <a:t>일</a:t>
                      </a:r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100" dirty="0"/>
                        <a:t>1</a:t>
                      </a:r>
                      <a:r>
                        <a:rPr lang="ko-KR" altLang="en-US" sz="2100" dirty="0"/>
                        <a:t>월 </a:t>
                      </a:r>
                      <a:r>
                        <a:rPr lang="en-US" altLang="ko-KR" sz="2100" dirty="0"/>
                        <a:t>9</a:t>
                      </a:r>
                      <a:r>
                        <a:rPr lang="ko-KR" altLang="en-US" sz="2100" dirty="0"/>
                        <a:t>일</a:t>
                      </a:r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1</a:t>
                      </a:r>
                      <a:r>
                        <a:rPr lang="ko-KR" altLang="en-US" sz="2100" dirty="0"/>
                        <a:t>월 </a:t>
                      </a:r>
                      <a:r>
                        <a:rPr lang="en-US" altLang="ko-KR" sz="2100" dirty="0"/>
                        <a:t>10</a:t>
                      </a:r>
                      <a:r>
                        <a:rPr lang="ko-KR" altLang="en-US" sz="2100" dirty="0"/>
                        <a:t>일</a:t>
                      </a:r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1</a:t>
                      </a:r>
                      <a:r>
                        <a:rPr lang="ko-KR" altLang="en-US" sz="2100" dirty="0"/>
                        <a:t>월 </a:t>
                      </a:r>
                      <a:r>
                        <a:rPr lang="en-US" altLang="ko-KR" sz="2100" dirty="0"/>
                        <a:t>11</a:t>
                      </a:r>
                      <a:r>
                        <a:rPr lang="ko-KR" altLang="en-US" sz="2100" dirty="0"/>
                        <a:t>일</a:t>
                      </a:r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10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2100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2100" dirty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10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2100" dirty="0"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2100" dirty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103135" marR="103135" marT="51568" marB="51568" anchor="ctr"/>
                </a:tc>
                <a:extLst>
                  <a:ext uri="{0D108BD9-81ED-4DB2-BD59-A6C34878D82A}">
                    <a16:rowId xmlns:a16="http://schemas.microsoft.com/office/drawing/2014/main" val="3112691542"/>
                  </a:ext>
                </a:extLst>
              </a:tr>
              <a:tr h="605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주제 선정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extLst>
                  <a:ext uri="{0D108BD9-81ED-4DB2-BD59-A6C34878D82A}">
                    <a16:rowId xmlns:a16="http://schemas.microsoft.com/office/drawing/2014/main" val="470683448"/>
                  </a:ext>
                </a:extLst>
              </a:tr>
              <a:tr h="965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선정 및 수집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extLst>
                  <a:ext uri="{0D108BD9-81ED-4DB2-BD59-A6C34878D82A}">
                    <a16:rowId xmlns:a16="http://schemas.microsoft.com/office/drawing/2014/main" val="551463253"/>
                  </a:ext>
                </a:extLst>
              </a:tr>
              <a:tr h="965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전처리 진행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extLst>
                  <a:ext uri="{0D108BD9-81ED-4DB2-BD59-A6C34878D82A}">
                    <a16:rowId xmlns:a16="http://schemas.microsoft.com/office/drawing/2014/main" val="3730255172"/>
                  </a:ext>
                </a:extLst>
              </a:tr>
              <a:tr h="605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일반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분석 진행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extLst>
                  <a:ext uri="{0D108BD9-81ED-4DB2-BD59-A6C34878D82A}">
                    <a16:rowId xmlns:a16="http://schemas.microsoft.com/office/drawing/2014/main" val="1600435325"/>
                  </a:ext>
                </a:extLst>
              </a:tr>
              <a:tr h="605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보고서</a:t>
                      </a:r>
                      <a:r>
                        <a:rPr lang="en-US" altLang="ko-KR" sz="2000" dirty="0"/>
                        <a:t>/ PPT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작성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extLst>
                  <a:ext uri="{0D108BD9-81ED-4DB2-BD59-A6C34878D82A}">
                    <a16:rowId xmlns:a16="http://schemas.microsoft.com/office/drawing/2014/main" val="1470379069"/>
                  </a:ext>
                </a:extLst>
              </a:tr>
              <a:tr h="965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발표 준비 및 발표 진행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+mn-ea"/>
                        <a:ea typeface="+mn-ea"/>
                      </a:endParaRPr>
                    </a:p>
                  </a:txBody>
                  <a:tcPr marL="103135" marR="103135" marT="51568" marB="51568" anchor="ctr"/>
                </a:tc>
                <a:extLst>
                  <a:ext uri="{0D108BD9-81ED-4DB2-BD59-A6C34878D82A}">
                    <a16:rowId xmlns:a16="http://schemas.microsoft.com/office/drawing/2014/main" val="127993217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AB8924-CDB6-074A-A773-BDA3AD3BF0B6}"/>
              </a:ext>
            </a:extLst>
          </p:cNvPr>
          <p:cNvSpPr/>
          <p:nvPr/>
        </p:nvSpPr>
        <p:spPr>
          <a:xfrm>
            <a:off x="4437639" y="3790496"/>
            <a:ext cx="1253067" cy="30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D0558C0-ECBB-FF4F-9CB2-A2F11ED67461}"/>
              </a:ext>
            </a:extLst>
          </p:cNvPr>
          <p:cNvSpPr/>
          <p:nvPr/>
        </p:nvSpPr>
        <p:spPr>
          <a:xfrm>
            <a:off x="4437639" y="5623853"/>
            <a:ext cx="2624668" cy="30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E8D239-50D9-7A4B-814E-BEFF91D6CF7C}"/>
              </a:ext>
            </a:extLst>
          </p:cNvPr>
          <p:cNvSpPr/>
          <p:nvPr/>
        </p:nvSpPr>
        <p:spPr>
          <a:xfrm>
            <a:off x="4437639" y="4564002"/>
            <a:ext cx="1253067" cy="30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FBE3FE-AF84-104E-B270-7CCE758B45A7}"/>
              </a:ext>
            </a:extLst>
          </p:cNvPr>
          <p:cNvSpPr/>
          <p:nvPr/>
        </p:nvSpPr>
        <p:spPr>
          <a:xfrm>
            <a:off x="7079240" y="6381296"/>
            <a:ext cx="3945467" cy="30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686804-3721-6242-A7A9-EF46424FC8A7}"/>
              </a:ext>
            </a:extLst>
          </p:cNvPr>
          <p:cNvSpPr/>
          <p:nvPr/>
        </p:nvSpPr>
        <p:spPr>
          <a:xfrm>
            <a:off x="13700174" y="7808716"/>
            <a:ext cx="2573866" cy="3066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ED1F6D6-D0F6-2547-85F3-57692DE269F3}"/>
              </a:ext>
            </a:extLst>
          </p:cNvPr>
          <p:cNvSpPr/>
          <p:nvPr/>
        </p:nvSpPr>
        <p:spPr>
          <a:xfrm>
            <a:off x="9771640" y="6964302"/>
            <a:ext cx="1253067" cy="30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D46D22-C510-8E46-B08C-C7F1079BB866}"/>
              </a:ext>
            </a:extLst>
          </p:cNvPr>
          <p:cNvSpPr/>
          <p:nvPr/>
        </p:nvSpPr>
        <p:spPr>
          <a:xfrm>
            <a:off x="9720840" y="6964302"/>
            <a:ext cx="5266267" cy="30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5509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D78E1-550C-C443-BBA4-04FAA0C1C570}"/>
              </a:ext>
            </a:extLst>
          </p:cNvPr>
          <p:cNvSpPr txBox="1"/>
          <p:nvPr/>
        </p:nvSpPr>
        <p:spPr>
          <a:xfrm>
            <a:off x="1095273" y="1028326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전처리</a:t>
            </a:r>
            <a:endParaRPr kumimoji="1" lang="en-US" altLang="ko-KR" sz="24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pic>
        <p:nvPicPr>
          <p:cNvPr id="9" name="Picture 3" descr="C:\Users\y\Desktop\수정 자료\pdread.png">
            <a:extLst>
              <a:ext uri="{FF2B5EF4-FFF2-40B4-BE49-F238E27FC236}">
                <a16:creationId xmlns:a16="http://schemas.microsoft.com/office/drawing/2014/main" id="{4F9FF5AD-55E3-084F-A151-DC63EEC0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899" y="3868940"/>
            <a:ext cx="8068733" cy="25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y\Desktop\수정 자료\import.png">
            <a:extLst>
              <a:ext uri="{FF2B5EF4-FFF2-40B4-BE49-F238E27FC236}">
                <a16:creationId xmlns:a16="http://schemas.microsoft.com/office/drawing/2014/main" id="{12E87604-70E0-404D-880D-F93AF2D5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01" y="2548862"/>
            <a:ext cx="5700713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D4BD0-42E5-2647-B2CB-2DE6611C4BF4}"/>
              </a:ext>
            </a:extLst>
          </p:cNvPr>
          <p:cNvSpPr txBox="1"/>
          <p:nvPr/>
        </p:nvSpPr>
        <p:spPr>
          <a:xfrm>
            <a:off x="10007600" y="6771733"/>
            <a:ext cx="70103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100" dirty="0">
                <a:latin typeface="ONE Mobile OTF" pitchFamily="2" charset="-127"/>
                <a:ea typeface="ONE Mobile OTF" pitchFamily="2" charset="-127"/>
              </a:rPr>
              <a:t> 분석할 데이터 </a:t>
            </a:r>
            <a:r>
              <a:rPr lang="en-US" altLang="ko-KR" sz="2100" dirty="0">
                <a:latin typeface="ONE Mobile OTF" pitchFamily="2" charset="-127"/>
                <a:ea typeface="ONE Mobile OTF" pitchFamily="2" charset="-127"/>
              </a:rPr>
              <a:t>csv </a:t>
            </a:r>
            <a:r>
              <a:rPr lang="ko-KR" altLang="en-US" sz="2100" dirty="0">
                <a:latin typeface="ONE Mobile OTF" pitchFamily="2" charset="-127"/>
                <a:ea typeface="ONE Mobile OTF" pitchFamily="2" charset="-127"/>
              </a:rPr>
              <a:t>파일을 </a:t>
            </a:r>
            <a:r>
              <a:rPr lang="en-US" altLang="ko-KR" sz="2100" dirty="0">
                <a:latin typeface="ONE Mobile OTF" pitchFamily="2" charset="-127"/>
                <a:ea typeface="ONE Mobile OTF" pitchFamily="2" charset="-127"/>
              </a:rPr>
              <a:t>jupyter notebook</a:t>
            </a:r>
            <a:r>
              <a:rPr lang="ko-KR" altLang="en-US" sz="2100" dirty="0">
                <a:latin typeface="ONE Mobile OTF" pitchFamily="2" charset="-127"/>
                <a:ea typeface="ONE Mobile OTF" pitchFamily="2" charset="-127"/>
              </a:rPr>
              <a:t>에 불러오기</a:t>
            </a:r>
            <a:endParaRPr lang="en-US" altLang="ko-KR" sz="2100" dirty="0">
              <a:latin typeface="ONE Mobile OTF" pitchFamily="2" charset="-127"/>
              <a:ea typeface="ONE Mobile OTF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53AF510E-2BA5-9645-A352-796435D51C3F}"/>
              </a:ext>
            </a:extLst>
          </p:cNvPr>
          <p:cNvSpPr/>
          <p:nvPr/>
        </p:nvSpPr>
        <p:spPr>
          <a:xfrm>
            <a:off x="1405500" y="2129962"/>
            <a:ext cx="6324600" cy="6608893"/>
          </a:xfrm>
          <a:prstGeom prst="roundRect">
            <a:avLst>
              <a:gd name="adj" fmla="val 706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7F79D08-D72D-E040-9F3D-ACDA57902AE9}"/>
              </a:ext>
            </a:extLst>
          </p:cNvPr>
          <p:cNvSpPr/>
          <p:nvPr/>
        </p:nvSpPr>
        <p:spPr>
          <a:xfrm>
            <a:off x="8229600" y="3619500"/>
            <a:ext cx="8610600" cy="304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0464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_x306175912" descr="EMB0000123005a7">
            <a:extLst>
              <a:ext uri="{FF2B5EF4-FFF2-40B4-BE49-F238E27FC236}">
                <a16:creationId xmlns:a16="http://schemas.microsoft.com/office/drawing/2014/main" id="{4A63886C-90AD-4149-BAE8-6AF842225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37610"/>
            <a:ext cx="7131411" cy="53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306175672" descr="EMB0000123005aa">
            <a:extLst>
              <a:ext uri="{FF2B5EF4-FFF2-40B4-BE49-F238E27FC236}">
                <a16:creationId xmlns:a16="http://schemas.microsoft.com/office/drawing/2014/main" id="{BCCD2132-BB28-E341-B78E-E3F37675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129" y="3533830"/>
            <a:ext cx="6179141" cy="375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CDF37BA-CC6B-7A41-ADCF-50778E828DBE}"/>
              </a:ext>
            </a:extLst>
          </p:cNvPr>
          <p:cNvSpPr/>
          <p:nvPr/>
        </p:nvSpPr>
        <p:spPr>
          <a:xfrm>
            <a:off x="9525000" y="3238500"/>
            <a:ext cx="6629400" cy="4343400"/>
          </a:xfrm>
          <a:prstGeom prst="roundRect">
            <a:avLst>
              <a:gd name="adj" fmla="val 809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031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14" name="Picture 2" descr="C:\Users\y\Desktop\수정 자료\years_df.png">
            <a:extLst>
              <a:ext uri="{FF2B5EF4-FFF2-40B4-BE49-F238E27FC236}">
                <a16:creationId xmlns:a16="http://schemas.microsoft.com/office/drawing/2014/main" id="{90B2CFF6-83B6-F647-B069-7FC394B8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618" y="3676533"/>
            <a:ext cx="5672139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y\Desktop\수정 자료\연도별 환자수 전처리 전단계.png">
            <a:extLst>
              <a:ext uri="{FF2B5EF4-FFF2-40B4-BE49-F238E27FC236}">
                <a16:creationId xmlns:a16="http://schemas.microsoft.com/office/drawing/2014/main" id="{762E8F4C-D92E-D144-9568-7586F568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790700"/>
            <a:ext cx="2551628" cy="70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y\Desktop\수정 자료\연도별 환자수 전처리 후단계.png">
            <a:extLst>
              <a:ext uri="{FF2B5EF4-FFF2-40B4-BE49-F238E27FC236}">
                <a16:creationId xmlns:a16="http://schemas.microsoft.com/office/drawing/2014/main" id="{2C994F88-BB26-B148-AE14-7C331605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0" y="1790700"/>
            <a:ext cx="2039382" cy="695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5">
            <a:extLst>
              <a:ext uri="{FF2B5EF4-FFF2-40B4-BE49-F238E27FC236}">
                <a16:creationId xmlns:a16="http://schemas.microsoft.com/office/drawing/2014/main" id="{F997931C-BE65-0C46-B6BF-2450247A443B}"/>
              </a:ext>
            </a:extLst>
          </p:cNvPr>
          <p:cNvSpPr/>
          <p:nvPr/>
        </p:nvSpPr>
        <p:spPr>
          <a:xfrm>
            <a:off x="12564839" y="4719333"/>
            <a:ext cx="756084" cy="81978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EABA498-2909-ED41-AF10-3EB8263667CF}"/>
              </a:ext>
            </a:extLst>
          </p:cNvPr>
          <p:cNvSpPr/>
          <p:nvPr/>
        </p:nvSpPr>
        <p:spPr>
          <a:xfrm>
            <a:off x="1923018" y="3219333"/>
            <a:ext cx="6326038" cy="4191000"/>
          </a:xfrm>
          <a:prstGeom prst="roundRect">
            <a:avLst>
              <a:gd name="adj" fmla="val 95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4911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15" name="Picture 1" descr="C:\Users\y\Desktop\수정 자료\지역별 발생건수 및 환자수.png">
            <a:extLst>
              <a:ext uri="{FF2B5EF4-FFF2-40B4-BE49-F238E27FC236}">
                <a16:creationId xmlns:a16="http://schemas.microsoft.com/office/drawing/2014/main" id="{2D4C6BBB-53A1-CA4F-91D7-A3F6A0B3D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91" y="2328298"/>
            <a:ext cx="2293230" cy="630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y\Desktop\수정 자료\지역별 코드.png">
            <a:extLst>
              <a:ext uri="{FF2B5EF4-FFF2-40B4-BE49-F238E27FC236}">
                <a16:creationId xmlns:a16="http://schemas.microsoft.com/office/drawing/2014/main" id="{08C76E48-FBFE-3440-8D0C-85E6E8A22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985" y="2403691"/>
            <a:ext cx="5498287" cy="574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y\Desktop\수정 자료\지역별 전처리 후.png">
            <a:extLst>
              <a:ext uri="{FF2B5EF4-FFF2-40B4-BE49-F238E27FC236}">
                <a16:creationId xmlns:a16="http://schemas.microsoft.com/office/drawing/2014/main" id="{0CF99E01-29E2-9D4C-BE90-1BA3F543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631" y="3731242"/>
            <a:ext cx="2258644" cy="26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오른쪽 화살표 9">
            <a:extLst>
              <a:ext uri="{FF2B5EF4-FFF2-40B4-BE49-F238E27FC236}">
                <a16:creationId xmlns:a16="http://schemas.microsoft.com/office/drawing/2014/main" id="{9CB38AAE-DC73-2144-A309-32A15073050F}"/>
              </a:ext>
            </a:extLst>
          </p:cNvPr>
          <p:cNvSpPr/>
          <p:nvPr/>
        </p:nvSpPr>
        <p:spPr>
          <a:xfrm>
            <a:off x="4983234" y="4665782"/>
            <a:ext cx="756084" cy="81978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CD0C58C-4CB5-5846-B7FB-8BF54CD544CE}"/>
              </a:ext>
            </a:extLst>
          </p:cNvPr>
          <p:cNvSpPr/>
          <p:nvPr/>
        </p:nvSpPr>
        <p:spPr>
          <a:xfrm>
            <a:off x="9601199" y="2019299"/>
            <a:ext cx="6421109" cy="6513107"/>
          </a:xfrm>
          <a:prstGeom prst="roundRect">
            <a:avLst>
              <a:gd name="adj" fmla="val 840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5847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372468-79C8-CB4C-A7BF-172601DFC9BC}"/>
              </a:ext>
            </a:extLst>
          </p:cNvPr>
          <p:cNvSpPr txBox="1"/>
          <p:nvPr/>
        </p:nvSpPr>
        <p:spPr>
          <a:xfrm>
            <a:off x="1095273" y="100039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시각화</a:t>
            </a:r>
          </a:p>
        </p:txBody>
      </p:sp>
      <p:pic>
        <p:nvPicPr>
          <p:cNvPr id="8" name="Picture 2" descr="C:\Users\y\Downloads\newplot (3).png">
            <a:extLst>
              <a:ext uri="{FF2B5EF4-FFF2-40B4-BE49-F238E27FC236}">
                <a16:creationId xmlns:a16="http://schemas.microsoft.com/office/drawing/2014/main" id="{CF80CC0D-9A64-AE43-AF78-9C3B7E7E2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76500"/>
            <a:ext cx="8436771" cy="569319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09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6" name="_x306175912" descr="EMB0000123005af">
            <a:extLst>
              <a:ext uri="{FF2B5EF4-FFF2-40B4-BE49-F238E27FC236}">
                <a16:creationId xmlns:a16="http://schemas.microsoft.com/office/drawing/2014/main" id="{23C65420-817B-1749-9B3E-52E957D7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81" y="2324100"/>
            <a:ext cx="10650637" cy="563880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62462-5A31-0B46-81F1-CC80247CDBF2}"/>
              </a:ext>
            </a:extLst>
          </p:cNvPr>
          <p:cNvSpPr txBox="1"/>
          <p:nvPr/>
        </p:nvSpPr>
        <p:spPr>
          <a:xfrm>
            <a:off x="7150163" y="8329964"/>
            <a:ext cx="398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ONE Mobile OTF" pitchFamily="2" charset="-127"/>
                <a:ea typeface="ONE Mobile OTF" pitchFamily="2" charset="-127"/>
              </a:rPr>
              <a:t>시설별 식중독 발생건수 </a:t>
            </a:r>
            <a:r>
              <a:rPr lang="en-US" altLang="ko-KR" dirty="0">
                <a:latin typeface="ONE Mobile OTF" pitchFamily="2" charset="-127"/>
                <a:ea typeface="ONE Mobile OTF" pitchFamily="2" charset="-127"/>
              </a:rPr>
              <a:t>(2017~2021)</a:t>
            </a:r>
            <a:endParaRPr lang="ko-KR" altLang="en-US" dirty="0">
              <a:latin typeface="ONE Mobile OTF" pitchFamily="2" charset="-127"/>
              <a:ea typeface="ONE Mobile O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184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6" name="_x306172392" descr="EMB0000123005b6">
            <a:extLst>
              <a:ext uri="{FF2B5EF4-FFF2-40B4-BE49-F238E27FC236}">
                <a16:creationId xmlns:a16="http://schemas.microsoft.com/office/drawing/2014/main" id="{92B1F89C-E677-DC46-A753-5AFA6E628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872" y="1997791"/>
            <a:ext cx="5074265" cy="281155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194921408" descr="EMB0000123005b8">
            <a:extLst>
              <a:ext uri="{FF2B5EF4-FFF2-40B4-BE49-F238E27FC236}">
                <a16:creationId xmlns:a16="http://schemas.microsoft.com/office/drawing/2014/main" id="{8E40C454-2E52-384A-917E-14B1F64DB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1971574"/>
            <a:ext cx="5074265" cy="27819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306171752" descr="EMB0000123005b7">
            <a:extLst>
              <a:ext uri="{FF2B5EF4-FFF2-40B4-BE49-F238E27FC236}">
                <a16:creationId xmlns:a16="http://schemas.microsoft.com/office/drawing/2014/main" id="{0B5E62C0-E63E-1B41-B5FE-F7D7091A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36" y="1971574"/>
            <a:ext cx="5074265" cy="281155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C26817-ADA0-AA43-B9D1-7DF22FE379F4}"/>
              </a:ext>
            </a:extLst>
          </p:cNvPr>
          <p:cNvSpPr txBox="1"/>
          <p:nvPr/>
        </p:nvSpPr>
        <p:spPr>
          <a:xfrm>
            <a:off x="2647337" y="4978470"/>
            <a:ext cx="2424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2017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년도 발생횟수</a:t>
            </a:r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/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환자수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BD736-16E1-2947-82D8-A158EE9E1FE6}"/>
              </a:ext>
            </a:extLst>
          </p:cNvPr>
          <p:cNvSpPr txBox="1"/>
          <p:nvPr/>
        </p:nvSpPr>
        <p:spPr>
          <a:xfrm>
            <a:off x="7960237" y="4937419"/>
            <a:ext cx="2424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2018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년도 발생횟수</a:t>
            </a:r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/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환자수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C3D4C-7E4E-704E-ABD5-16883971D504}"/>
              </a:ext>
            </a:extLst>
          </p:cNvPr>
          <p:cNvSpPr txBox="1"/>
          <p:nvPr/>
        </p:nvSpPr>
        <p:spPr>
          <a:xfrm>
            <a:off x="13467737" y="4937419"/>
            <a:ext cx="2424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2019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년도 발생횟수</a:t>
            </a:r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/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환자수</a:t>
            </a:r>
          </a:p>
        </p:txBody>
      </p:sp>
      <p:pic>
        <p:nvPicPr>
          <p:cNvPr id="18" name="_x194921168" descr="EMB0000123005b9">
            <a:extLst>
              <a:ext uri="{FF2B5EF4-FFF2-40B4-BE49-F238E27FC236}">
                <a16:creationId xmlns:a16="http://schemas.microsoft.com/office/drawing/2014/main" id="{3E311A2B-8F7E-C444-B929-E1926A9A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95" y="5500512"/>
            <a:ext cx="5057332" cy="27819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194923568" descr="EMB0000123005ba">
            <a:extLst>
              <a:ext uri="{FF2B5EF4-FFF2-40B4-BE49-F238E27FC236}">
                <a16:creationId xmlns:a16="http://schemas.microsoft.com/office/drawing/2014/main" id="{C0494EEF-2D8C-AC46-B01C-C51FD2F53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267" y="5500512"/>
            <a:ext cx="5074265" cy="268163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9BFA44-3B9A-7D40-BC94-44D11D68A2A5}"/>
              </a:ext>
            </a:extLst>
          </p:cNvPr>
          <p:cNvSpPr txBox="1"/>
          <p:nvPr/>
        </p:nvSpPr>
        <p:spPr>
          <a:xfrm>
            <a:off x="4951430" y="8421358"/>
            <a:ext cx="2424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2020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년도 발생횟수</a:t>
            </a:r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/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환자수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235FC1-FC49-AB4F-864A-54B3A81CFB69}"/>
              </a:ext>
            </a:extLst>
          </p:cNvPr>
          <p:cNvSpPr txBox="1"/>
          <p:nvPr/>
        </p:nvSpPr>
        <p:spPr>
          <a:xfrm>
            <a:off x="10751368" y="8339880"/>
            <a:ext cx="2424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2021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년도 발생횟수</a:t>
            </a:r>
            <a:r>
              <a:rPr lang="en-US" altLang="ko-KR" sz="1500" dirty="0">
                <a:latin typeface="ONE Mobile OTF" pitchFamily="2" charset="-127"/>
                <a:ea typeface="ONE Mobile OTF" pitchFamily="2" charset="-127"/>
              </a:rPr>
              <a:t>/</a:t>
            </a:r>
            <a:r>
              <a:rPr lang="ko-KR" altLang="en-US" sz="1500" dirty="0">
                <a:latin typeface="ONE Mobile OTF" pitchFamily="2" charset="-127"/>
                <a:ea typeface="ONE Mobile OTF" pitchFamily="2" charset="-127"/>
              </a:rPr>
              <a:t>환자수</a:t>
            </a:r>
          </a:p>
        </p:txBody>
      </p:sp>
    </p:spTree>
    <p:extLst>
      <p:ext uri="{BB962C8B-B14F-4D97-AF65-F5344CB8AC3E}">
        <p14:creationId xmlns:p14="http://schemas.microsoft.com/office/powerpoint/2010/main" val="592847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6" name="_x306175912" descr="EMB0000123005bf">
            <a:extLst>
              <a:ext uri="{FF2B5EF4-FFF2-40B4-BE49-F238E27FC236}">
                <a16:creationId xmlns:a16="http://schemas.microsoft.com/office/drawing/2014/main" id="{D8F992CD-245D-BC47-A3B2-7B8870F30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89" y="2524456"/>
            <a:ext cx="9658916" cy="5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y\Desktop\수정 자료\총인구수 전처리.png">
            <a:extLst>
              <a:ext uri="{FF2B5EF4-FFF2-40B4-BE49-F238E27FC236}">
                <a16:creationId xmlns:a16="http://schemas.microsoft.com/office/drawing/2014/main" id="{2BD35EA1-D0BB-584F-911C-325506953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62" y="2588530"/>
            <a:ext cx="5083126" cy="52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A81E111-785E-3C48-B33A-8D3BE8DDDCFF}"/>
              </a:ext>
            </a:extLst>
          </p:cNvPr>
          <p:cNvSpPr/>
          <p:nvPr/>
        </p:nvSpPr>
        <p:spPr>
          <a:xfrm>
            <a:off x="1369662" y="2162522"/>
            <a:ext cx="5464126" cy="6096000"/>
          </a:xfrm>
          <a:prstGeom prst="roundRect">
            <a:avLst>
              <a:gd name="adj" fmla="val 646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E3793-6B59-644B-ACF3-010DE04B167F}"/>
              </a:ext>
            </a:extLst>
          </p:cNvPr>
          <p:cNvSpPr txBox="1"/>
          <p:nvPr/>
        </p:nvSpPr>
        <p:spPr>
          <a:xfrm>
            <a:off x="10744200" y="804806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전국 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17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개 시</a:t>
            </a:r>
            <a:r>
              <a:rPr kumimoji="1" lang="en-US" altLang="ko-KR" dirty="0">
                <a:latin typeface="ONE Mobile OTF" pitchFamily="2" charset="-127"/>
                <a:ea typeface="ONE Mobile OTF" pitchFamily="2" charset="-127"/>
              </a:rPr>
              <a:t>,</a:t>
            </a:r>
            <a:r>
              <a:rPr kumimoji="1" lang="ko-KR" altLang="en-US" dirty="0">
                <a:latin typeface="ONE Mobile OTF" pitchFamily="2" charset="-127"/>
                <a:ea typeface="ONE Mobile OTF" pitchFamily="2" charset="-127"/>
              </a:rPr>
              <a:t> 도별 인구 수</a:t>
            </a:r>
          </a:p>
        </p:txBody>
      </p:sp>
    </p:spTree>
    <p:extLst>
      <p:ext uri="{BB962C8B-B14F-4D97-AF65-F5344CB8AC3E}">
        <p14:creationId xmlns:p14="http://schemas.microsoft.com/office/powerpoint/2010/main" val="1686753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D86F19-5724-6A44-9050-2E6D61C6BB82}"/>
              </a:ext>
            </a:extLst>
          </p:cNvPr>
          <p:cNvSpPr txBox="1"/>
          <p:nvPr/>
        </p:nvSpPr>
        <p:spPr>
          <a:xfrm>
            <a:off x="1095273" y="1002166"/>
            <a:ext cx="276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최종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C2F53-EAD7-5444-9B11-A320E42C4C7D}"/>
              </a:ext>
            </a:extLst>
          </p:cNvPr>
          <p:cNvSpPr txBox="1"/>
          <p:nvPr/>
        </p:nvSpPr>
        <p:spPr>
          <a:xfrm>
            <a:off x="3496118" y="3086100"/>
            <a:ext cx="11293476" cy="4450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3200" dirty="0">
                <a:latin typeface="ONE Mobile OTF" pitchFamily="2" charset="-127"/>
                <a:ea typeface="ONE Mobile OTF" pitchFamily="2" charset="-127"/>
              </a:rPr>
              <a:t>⦁ 월별 제철음식은 식중독과 직접적인 상관관계 없음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>
                <a:latin typeface="ONE Mobile OTF" pitchFamily="2" charset="-127"/>
                <a:ea typeface="ONE Mobile OTF" pitchFamily="2" charset="-127"/>
              </a:rPr>
              <a:t>⦁ 연도별 </a:t>
            </a:r>
            <a:r>
              <a:rPr lang="en-US" altLang="ko-KR" sz="3200" dirty="0">
                <a:latin typeface="ONE Mobile OTF" pitchFamily="2" charset="-127"/>
                <a:ea typeface="ONE Mobile OTF" pitchFamily="2" charset="-127"/>
              </a:rPr>
              <a:t>GDP</a:t>
            </a:r>
            <a:r>
              <a:rPr lang="ko-KR" altLang="en-US" sz="3200" dirty="0">
                <a:latin typeface="ONE Mobile OTF" pitchFamily="2" charset="-127"/>
                <a:ea typeface="ONE Mobile OTF" pitchFamily="2" charset="-127"/>
              </a:rPr>
              <a:t>가 증가될 때는 식중독 환자 수와 발생건수가 올라감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>
                <a:latin typeface="ONE Mobile OTF" pitchFamily="2" charset="-127"/>
                <a:ea typeface="ONE Mobile OTF" pitchFamily="2" charset="-127"/>
              </a:rPr>
              <a:t>⦁ 특정 지역의 특정한 조건에 따라 발병한다고 볼 수 없음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>
                <a:latin typeface="ONE Mobile OTF" pitchFamily="2" charset="-127"/>
                <a:ea typeface="ONE Mobile OTF" pitchFamily="2" charset="-127"/>
              </a:rPr>
              <a:t>⦁ 시설 별로 식중독 환자 수의 차이가 있지만 올바른 식습관 또한 </a:t>
            </a:r>
            <a:br>
              <a:rPr lang="en-US" altLang="ko-KR" sz="3200" dirty="0">
                <a:latin typeface="ONE Mobile OTF" pitchFamily="2" charset="-127"/>
                <a:ea typeface="ONE Mobile OTF" pitchFamily="2" charset="-127"/>
              </a:rPr>
            </a:br>
            <a:r>
              <a:rPr lang="ko-KR" altLang="en-US" sz="3200" dirty="0">
                <a:latin typeface="ONE Mobile OTF" pitchFamily="2" charset="-127"/>
                <a:ea typeface="ONE Mobile OTF" pitchFamily="2" charset="-127"/>
              </a:rPr>
              <a:t>   영업장의 위생 환경만큼 중요함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>
                <a:latin typeface="ONE Mobile OTF" pitchFamily="2" charset="-127"/>
                <a:ea typeface="ONE Mobile OTF" pitchFamily="2" charset="-127"/>
              </a:rPr>
              <a:t>⦁ 다양한 원인물질 중 노로 바이러스가 가장 많은 감염을 유발함</a:t>
            </a:r>
          </a:p>
        </p:txBody>
      </p:sp>
    </p:spTree>
    <p:extLst>
      <p:ext uri="{BB962C8B-B14F-4D97-AF65-F5344CB8AC3E}">
        <p14:creationId xmlns:p14="http://schemas.microsoft.com/office/powerpoint/2010/main" val="1872425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8BF5C7-E8A8-0945-96E9-D2619A1A928E}"/>
              </a:ext>
            </a:extLst>
          </p:cNvPr>
          <p:cNvSpPr txBox="1"/>
          <p:nvPr/>
        </p:nvSpPr>
        <p:spPr>
          <a:xfrm>
            <a:off x="7162987" y="4229100"/>
            <a:ext cx="3959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최종 결론</a:t>
            </a:r>
          </a:p>
        </p:txBody>
      </p:sp>
    </p:spTree>
    <p:extLst>
      <p:ext uri="{BB962C8B-B14F-4D97-AF65-F5344CB8AC3E}">
        <p14:creationId xmlns:p14="http://schemas.microsoft.com/office/powerpoint/2010/main" val="84671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3A009D7-1F84-4B4A-816A-33303251E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56" y="1608667"/>
            <a:ext cx="7848600" cy="699833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3248922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8BF5C7-E8A8-0945-96E9-D2619A1A928E}"/>
              </a:ext>
            </a:extLst>
          </p:cNvPr>
          <p:cNvSpPr txBox="1"/>
          <p:nvPr/>
        </p:nvSpPr>
        <p:spPr>
          <a:xfrm>
            <a:off x="7146957" y="4305300"/>
            <a:ext cx="3991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질문 시간</a:t>
            </a:r>
          </a:p>
        </p:txBody>
      </p:sp>
    </p:spTree>
    <p:extLst>
      <p:ext uri="{BB962C8B-B14F-4D97-AF65-F5344CB8AC3E}">
        <p14:creationId xmlns:p14="http://schemas.microsoft.com/office/powerpoint/2010/main" val="227790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8BF5C7-E8A8-0945-96E9-D2619A1A928E}"/>
              </a:ext>
            </a:extLst>
          </p:cNvPr>
          <p:cNvSpPr txBox="1"/>
          <p:nvPr/>
        </p:nvSpPr>
        <p:spPr>
          <a:xfrm>
            <a:off x="6659644" y="4305300"/>
            <a:ext cx="49664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감사합니다</a:t>
            </a:r>
            <a:r>
              <a:rPr kumimoji="1" lang="en-US" altLang="ko-KR" sz="80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.</a:t>
            </a:r>
            <a:endParaRPr kumimoji="1" lang="ko-KR" altLang="en-US" sz="8000" dirty="0">
              <a:solidFill>
                <a:srgbClr val="40404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40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1">
            <a:extLst>
              <a:ext uri="{FF2B5EF4-FFF2-40B4-BE49-F238E27FC236}">
                <a16:creationId xmlns:a16="http://schemas.microsoft.com/office/drawing/2014/main" id="{CEF3882B-DBA1-8C4C-B5F0-642197AC16EC}"/>
              </a:ext>
            </a:extLst>
          </p:cNvPr>
          <p:cNvGrpSpPr/>
          <p:nvPr/>
        </p:nvGrpSpPr>
        <p:grpSpPr>
          <a:xfrm>
            <a:off x="11371845" y="6467523"/>
            <a:ext cx="5763184" cy="1676287"/>
            <a:chOff x="1610584" y="3149443"/>
            <a:chExt cx="3623671" cy="623981"/>
          </a:xfrm>
        </p:grpSpPr>
        <p:pic>
          <p:nvPicPr>
            <p:cNvPr id="62" name="Object 2">
              <a:extLst>
                <a:ext uri="{FF2B5EF4-FFF2-40B4-BE49-F238E27FC236}">
                  <a16:creationId xmlns:a16="http://schemas.microsoft.com/office/drawing/2014/main" id="{F44537AA-52C2-4C42-B35D-4C438BEA5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0584" y="3149443"/>
              <a:ext cx="3623671" cy="623981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B6EF7004-3A8A-C747-B899-435F62A0E37F}"/>
              </a:ext>
            </a:extLst>
          </p:cNvPr>
          <p:cNvGrpSpPr/>
          <p:nvPr/>
        </p:nvGrpSpPr>
        <p:grpSpPr>
          <a:xfrm>
            <a:off x="1222710" y="6618406"/>
            <a:ext cx="5763184" cy="1676287"/>
            <a:chOff x="1610584" y="3149443"/>
            <a:chExt cx="3623671" cy="62398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3118ED45-3D10-D04E-B8BA-B1D5DB25E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0584" y="3149443"/>
              <a:ext cx="3623671" cy="623981"/>
            </a:xfrm>
            <a:prstGeom prst="rect">
              <a:avLst/>
            </a:prstGeom>
          </p:spPr>
        </p:pic>
      </p:grpSp>
      <p:grpSp>
        <p:nvGrpSpPr>
          <p:cNvPr id="57" name="그룹 1001">
            <a:extLst>
              <a:ext uri="{FF2B5EF4-FFF2-40B4-BE49-F238E27FC236}">
                <a16:creationId xmlns:a16="http://schemas.microsoft.com/office/drawing/2014/main" id="{285415CB-0C77-B24C-8B1B-546366596EF0}"/>
              </a:ext>
            </a:extLst>
          </p:cNvPr>
          <p:cNvGrpSpPr/>
          <p:nvPr/>
        </p:nvGrpSpPr>
        <p:grpSpPr>
          <a:xfrm>
            <a:off x="11382937" y="2607733"/>
            <a:ext cx="5763184" cy="1676287"/>
            <a:chOff x="1610584" y="3149443"/>
            <a:chExt cx="3623671" cy="623981"/>
          </a:xfrm>
        </p:grpSpPr>
        <p:pic>
          <p:nvPicPr>
            <p:cNvPr id="58" name="Object 2">
              <a:extLst>
                <a:ext uri="{FF2B5EF4-FFF2-40B4-BE49-F238E27FC236}">
                  <a16:creationId xmlns:a16="http://schemas.microsoft.com/office/drawing/2014/main" id="{95E25588-B574-DC47-A069-2F429CC3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0584" y="3149443"/>
              <a:ext cx="3623671" cy="62398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153317" y="2607733"/>
            <a:ext cx="5763184" cy="1676287"/>
            <a:chOff x="1610584" y="3149443"/>
            <a:chExt cx="3623671" cy="623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0584" y="3149443"/>
              <a:ext cx="3623671" cy="623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33201" y="2829164"/>
            <a:ext cx="4627386" cy="4627386"/>
            <a:chOff x="6833201" y="2829164"/>
            <a:chExt cx="4627386" cy="46273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3201" y="2829164"/>
              <a:ext cx="4627386" cy="4627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84084" y="2980047"/>
            <a:ext cx="4325620" cy="4325620"/>
            <a:chOff x="6984084" y="2980047"/>
            <a:chExt cx="4325620" cy="43256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4084" y="2980047"/>
              <a:ext cx="4325620" cy="43256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1344" y="6687127"/>
            <a:ext cx="178024" cy="178024"/>
            <a:chOff x="10701344" y="6687127"/>
            <a:chExt cx="178024" cy="1780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344" y="6687127"/>
              <a:ext cx="178024" cy="1780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6409" y="3430087"/>
            <a:ext cx="187893" cy="187893"/>
            <a:chOff x="10696409" y="3430087"/>
            <a:chExt cx="187893" cy="1878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6409" y="3430087"/>
              <a:ext cx="187893" cy="1878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5076" y="6687127"/>
            <a:ext cx="178024" cy="178024"/>
            <a:chOff x="7415076" y="6687127"/>
            <a:chExt cx="178024" cy="1780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5076" y="6687127"/>
              <a:ext cx="178024" cy="178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15076" y="3430087"/>
            <a:ext cx="178024" cy="178024"/>
            <a:chOff x="7415076" y="3430087"/>
            <a:chExt cx="178024" cy="1780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5076" y="3430087"/>
              <a:ext cx="178024" cy="178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90611" y="3469139"/>
            <a:ext cx="3312566" cy="3347435"/>
            <a:chOff x="7490611" y="3469139"/>
            <a:chExt cx="3312566" cy="33474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0611" y="3469139"/>
              <a:ext cx="3312566" cy="334743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49857A-F805-0A43-9C05-EAC30EF9B252}"/>
              </a:ext>
            </a:extLst>
          </p:cNvPr>
          <p:cNvSpPr txBox="1"/>
          <p:nvPr/>
        </p:nvSpPr>
        <p:spPr>
          <a:xfrm>
            <a:off x="8157650" y="4476904"/>
            <a:ext cx="19704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가설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55E1A-935E-394B-B641-B9126894FA6E}"/>
              </a:ext>
            </a:extLst>
          </p:cNvPr>
          <p:cNvSpPr txBox="1"/>
          <p:nvPr/>
        </p:nvSpPr>
        <p:spPr>
          <a:xfrm>
            <a:off x="11818318" y="6839631"/>
            <a:ext cx="4870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식중독 발병 원인은 특정 지역이</a:t>
            </a:r>
            <a:endParaRPr kumimoji="1" lang="en-US" altLang="ko-KR" sz="2800" dirty="0">
              <a:solidFill>
                <a:schemeClr val="bg1"/>
              </a:solidFill>
              <a:latin typeface="ONE Mobile OTF" pitchFamily="2" charset="-127"/>
              <a:ea typeface="ONE Mobile OTF" pitchFamily="2" charset="-127"/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아니라 바이러스 균일 것이다</a:t>
            </a:r>
            <a:r>
              <a:rPr kumimoji="1" lang="en-US" altLang="ko-KR" sz="28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70C94-E6DD-B541-B35C-ACEA9E283432}"/>
              </a:ext>
            </a:extLst>
          </p:cNvPr>
          <p:cNvSpPr txBox="1"/>
          <p:nvPr/>
        </p:nvSpPr>
        <p:spPr>
          <a:xfrm>
            <a:off x="1746574" y="6722125"/>
            <a:ext cx="45801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연도별 </a:t>
            </a:r>
            <a:r>
              <a:rPr kumimoji="1" lang="en-US" altLang="ko-KR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GDP(</a:t>
            </a:r>
            <a:r>
              <a:rPr kumimoji="1" lang="ko-KR" altLang="en-US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국내총생산</a:t>
            </a:r>
            <a:r>
              <a:rPr kumimoji="1" lang="en-US" altLang="ko-KR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)</a:t>
            </a:r>
            <a:r>
              <a:rPr kumimoji="1" lang="ko-KR" altLang="en-US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가</a:t>
            </a:r>
            <a:endParaRPr kumimoji="1" lang="en-US" altLang="ko-KR" sz="2400" dirty="0">
              <a:solidFill>
                <a:schemeClr val="bg1"/>
              </a:solidFill>
              <a:latin typeface="ONE Mobile OTF" pitchFamily="2" charset="-127"/>
              <a:ea typeface="ONE Mobile OTF" pitchFamily="2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식중독 발병에 영향을 미칠 것이다</a:t>
            </a:r>
            <a:r>
              <a:rPr kumimoji="1" lang="en-US" altLang="ko-KR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.</a:t>
            </a: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월별 제철 음식이 식중독 발병 </a:t>
            </a:r>
            <a:endParaRPr kumimoji="1" lang="en-US" altLang="ko-KR" sz="2400" dirty="0">
              <a:solidFill>
                <a:schemeClr val="bg1"/>
              </a:solidFill>
              <a:latin typeface="ONE Mobile OTF" pitchFamily="2" charset="-127"/>
              <a:ea typeface="ONE Mobile OTF" pitchFamily="2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영향을 미칠 것이다</a:t>
            </a:r>
            <a:r>
              <a:rPr kumimoji="1" lang="en-US" altLang="ko-KR" sz="24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.</a:t>
            </a:r>
          </a:p>
          <a:p>
            <a:pPr algn="ctr"/>
            <a:endParaRPr kumimoji="1" lang="ko-KR" altLang="en-US" sz="2400" dirty="0">
              <a:solidFill>
                <a:schemeClr val="bg1"/>
              </a:solidFill>
              <a:latin typeface="ONE Mobile OTF" pitchFamily="2" charset="-127"/>
              <a:ea typeface="ONE Mobile OTF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2C4DD-91E5-484B-9A1C-36A91318323D}"/>
              </a:ext>
            </a:extLst>
          </p:cNvPr>
          <p:cNvSpPr txBox="1"/>
          <p:nvPr/>
        </p:nvSpPr>
        <p:spPr>
          <a:xfrm>
            <a:off x="11995318" y="2980047"/>
            <a:ext cx="45384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사람 개개인의 식습관이</a:t>
            </a:r>
            <a:endParaRPr kumimoji="1" lang="en-US" altLang="ko-KR" sz="2800" dirty="0">
              <a:solidFill>
                <a:schemeClr val="bg1"/>
              </a:solidFill>
              <a:latin typeface="ONE Mobile OTF" pitchFamily="2" charset="-127"/>
              <a:ea typeface="ONE Mobile OTF" pitchFamily="2" charset="-127"/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식중독에 영향을 미칠 것이다</a:t>
            </a:r>
            <a:r>
              <a:rPr kumimoji="1" lang="en-US" altLang="ko-KR" sz="28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E77D4-722F-B04F-BFE2-565835D9F347}"/>
              </a:ext>
            </a:extLst>
          </p:cNvPr>
          <p:cNvSpPr txBox="1"/>
          <p:nvPr/>
        </p:nvSpPr>
        <p:spPr>
          <a:xfrm>
            <a:off x="2001001" y="2953033"/>
            <a:ext cx="42066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균종이 바이러스종 보다</a:t>
            </a:r>
            <a:endParaRPr kumimoji="1" lang="en-US" altLang="ko-KR" sz="2800" dirty="0">
              <a:solidFill>
                <a:schemeClr val="bg1"/>
              </a:solidFill>
              <a:latin typeface="ONE Mobile OTF" pitchFamily="2" charset="-127"/>
              <a:ea typeface="ONE Mobile OTF" pitchFamily="2" charset="-127"/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더 많은 식중독을 유발한다</a:t>
            </a:r>
            <a:r>
              <a:rPr kumimoji="1" lang="en-US" altLang="ko-KR" sz="2800" dirty="0">
                <a:solidFill>
                  <a:schemeClr val="bg1"/>
                </a:solidFill>
                <a:latin typeface="ONE Mobile OTF" pitchFamily="2" charset="-127"/>
                <a:ea typeface="ONE Mobile OTF" pitchFamily="2" charset="-127"/>
              </a:rPr>
              <a:t>.</a:t>
            </a:r>
            <a:endParaRPr kumimoji="1" lang="ko-KR" altLang="en-US" sz="2800" dirty="0">
              <a:solidFill>
                <a:schemeClr val="bg1"/>
              </a:solidFill>
              <a:latin typeface="ONE Mobile OTF" pitchFamily="2" charset="-127"/>
              <a:ea typeface="ONE Mobile OTF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4BC15D3-88D6-E64E-9CF5-18D79DAF8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28800"/>
            <a:ext cx="9721138" cy="66294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297879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53E5C5-716E-5644-83A5-1470D730D86E}"/>
              </a:ext>
            </a:extLst>
          </p:cNvPr>
          <p:cNvSpPr txBox="1"/>
          <p:nvPr/>
        </p:nvSpPr>
        <p:spPr>
          <a:xfrm>
            <a:off x="6710940" y="4000500"/>
            <a:ext cx="48638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dirty="0">
                <a:solidFill>
                  <a:srgbClr val="40404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8039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547BE9E-865A-094C-AA37-B25C5B07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03915"/>
            <a:ext cx="7655612" cy="627917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C311C2-315C-4E40-A6BD-7B8C5CD273B8}"/>
              </a:ext>
            </a:extLst>
          </p:cNvPr>
          <p:cNvSpPr/>
          <p:nvPr/>
        </p:nvSpPr>
        <p:spPr>
          <a:xfrm>
            <a:off x="1295400" y="2002629"/>
            <a:ext cx="1292949" cy="372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D8C2E5-1290-6447-8016-5DFCBC196757}"/>
              </a:ext>
            </a:extLst>
          </p:cNvPr>
          <p:cNvSpPr/>
          <p:nvPr/>
        </p:nvSpPr>
        <p:spPr>
          <a:xfrm>
            <a:off x="8017934" y="3300095"/>
            <a:ext cx="748548" cy="361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0CF9C3-0DED-D348-BF75-561556550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856" y="3820299"/>
            <a:ext cx="7774374" cy="270438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F1DA57-9B4F-E049-8534-7AD5810FA617}"/>
              </a:ext>
            </a:extLst>
          </p:cNvPr>
          <p:cNvSpPr/>
          <p:nvPr/>
        </p:nvSpPr>
        <p:spPr>
          <a:xfrm>
            <a:off x="10820400" y="4305300"/>
            <a:ext cx="6028267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06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672</Words>
  <Application>Microsoft Macintosh PowerPoint</Application>
  <PresentationFormat>사용자 지정</PresentationFormat>
  <Paragraphs>146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Calibri</vt:lpstr>
      <vt:lpstr>Arial</vt:lpstr>
      <vt:lpstr>맑은 고딕</vt:lpstr>
      <vt:lpstr>GyeonggiTitleOTF Medium</vt:lpstr>
      <vt:lpstr>ONE Mobile OTF</vt:lpstr>
      <vt:lpstr>GyeonggiTitleOTF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Office User</cp:lastModifiedBy>
  <cp:revision>161</cp:revision>
  <dcterms:created xsi:type="dcterms:W3CDTF">2023-01-11T10:22:45Z</dcterms:created>
  <dcterms:modified xsi:type="dcterms:W3CDTF">2023-01-13T08:35:01Z</dcterms:modified>
</cp:coreProperties>
</file>